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handoutMasterIdLst>
    <p:handoutMasterId r:id="rId22"/>
  </p:handoutMasterIdLst>
  <p:sldIdLst>
    <p:sldId id="256" r:id="rId2"/>
    <p:sldId id="281" r:id="rId3"/>
    <p:sldId id="277" r:id="rId4"/>
    <p:sldId id="285" r:id="rId5"/>
    <p:sldId id="262" r:id="rId6"/>
    <p:sldId id="284" r:id="rId7"/>
    <p:sldId id="279" r:id="rId8"/>
    <p:sldId id="286" r:id="rId9"/>
    <p:sldId id="293" r:id="rId10"/>
    <p:sldId id="274" r:id="rId11"/>
    <p:sldId id="287" r:id="rId12"/>
    <p:sldId id="290" r:id="rId13"/>
    <p:sldId id="291" r:id="rId14"/>
    <p:sldId id="268" r:id="rId15"/>
    <p:sldId id="288" r:id="rId16"/>
    <p:sldId id="289" r:id="rId17"/>
    <p:sldId id="292" r:id="rId18"/>
    <p:sldId id="271" r:id="rId19"/>
    <p:sldId id="272" r:id="rId20"/>
  </p:sldIdLst>
  <p:sldSz cx="9144000" cy="6858000" type="screen4x3"/>
  <p:notesSz cx="6797675" cy="987425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26" autoAdjust="0"/>
  </p:normalViewPr>
  <p:slideViewPr>
    <p:cSldViewPr>
      <p:cViewPr varScale="1">
        <p:scale>
          <a:sx n="71" d="100"/>
          <a:sy n="71" d="100"/>
        </p:scale>
        <p:origin x="98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yhwan\Dropbox\Accounting\accounting_pap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SKT!$N$37</c:f>
              <c:strCache>
                <c:ptCount val="1"/>
                <c:pt idx="0">
                  <c:v>Accounting</c:v>
                </c:pt>
              </c:strCache>
            </c:strRef>
          </c:tx>
          <c:spPr>
            <a:solidFill>
              <a:schemeClr val="tx1"/>
            </a:solidFill>
            <a:ln>
              <a:solidFill>
                <a:schemeClr val="tx1"/>
              </a:solidFill>
            </a:ln>
          </c:spPr>
          <c:invertIfNegative val="0"/>
          <c:cat>
            <c:strRef>
              <c:f>hotmobile!$P$5:$P$6</c:f>
              <c:strCache>
                <c:ptCount val="2"/>
                <c:pt idx="0">
                  <c:v>ISP-1</c:v>
                </c:pt>
                <c:pt idx="1">
                  <c:v>ISP-2</c:v>
                </c:pt>
              </c:strCache>
            </c:strRef>
          </c:cat>
          <c:val>
            <c:numRef>
              <c:f>SKT!$N$38</c:f>
              <c:numCache>
                <c:formatCode>@</c:formatCode>
                <c:ptCount val="1"/>
                <c:pt idx="0">
                  <c:v>1092.8082682293332</c:v>
                </c:pt>
              </c:numCache>
            </c:numRef>
          </c:val>
        </c:ser>
        <c:ser>
          <c:idx val="1"/>
          <c:order val="1"/>
          <c:tx>
            <c:strRef>
              <c:f>SKT!$O$37</c:f>
              <c:strCache>
                <c:ptCount val="1"/>
                <c:pt idx="0">
                  <c:v>Total = (1)</c:v>
                </c:pt>
              </c:strCache>
            </c:strRef>
          </c:tx>
          <c:spPr>
            <a:solidFill>
              <a:srgbClr val="FFFF00"/>
            </a:solidFill>
            <a:ln>
              <a:solidFill>
                <a:schemeClr val="tx1"/>
              </a:solidFill>
            </a:ln>
          </c:spPr>
          <c:invertIfNegative val="0"/>
          <c:dPt>
            <c:idx val="2"/>
            <c:invertIfNegative val="0"/>
            <c:bubble3D val="0"/>
          </c:dPt>
          <c:cat>
            <c:strRef>
              <c:f>hotmobile!$P$5:$P$6</c:f>
              <c:strCache>
                <c:ptCount val="2"/>
                <c:pt idx="0">
                  <c:v>ISP-1</c:v>
                </c:pt>
                <c:pt idx="1">
                  <c:v>ISP-2</c:v>
                </c:pt>
              </c:strCache>
            </c:strRef>
          </c:cat>
          <c:val>
            <c:numRef>
              <c:f>SKT!$O$38</c:f>
              <c:numCache>
                <c:formatCode>General</c:formatCode>
                <c:ptCount val="1"/>
                <c:pt idx="0">
                  <c:v>11112.555013020667</c:v>
                </c:pt>
              </c:numCache>
            </c:numRef>
          </c:val>
        </c:ser>
        <c:dLbls>
          <c:showLegendKey val="0"/>
          <c:showVal val="0"/>
          <c:showCatName val="0"/>
          <c:showSerName val="0"/>
          <c:showPercent val="0"/>
          <c:showBubbleSize val="0"/>
        </c:dLbls>
        <c:gapWidth val="150"/>
        <c:axId val="187653888"/>
        <c:axId val="187652208"/>
      </c:barChart>
      <c:catAx>
        <c:axId val="187653888"/>
        <c:scaling>
          <c:orientation val="minMax"/>
        </c:scaling>
        <c:delete val="0"/>
        <c:axPos val="b"/>
        <c:numFmt formatCode="General" sourceLinked="0"/>
        <c:majorTickMark val="out"/>
        <c:minorTickMark val="none"/>
        <c:tickLblPos val="nextTo"/>
        <c:crossAx val="187652208"/>
        <c:crosses val="autoZero"/>
        <c:auto val="1"/>
        <c:lblAlgn val="ctr"/>
        <c:lblOffset val="100"/>
        <c:noMultiLvlLbl val="0"/>
      </c:catAx>
      <c:valAx>
        <c:axId val="187652208"/>
        <c:scaling>
          <c:orientation val="minMax"/>
          <c:max val="12000"/>
          <c:min val="0"/>
        </c:scaling>
        <c:delete val="0"/>
        <c:axPos val="l"/>
        <c:title>
          <c:tx>
            <c:rich>
              <a:bodyPr rot="-5400000" vert="horz"/>
              <a:lstStyle/>
              <a:p>
                <a:pPr>
                  <a:defRPr/>
                </a:pPr>
                <a:r>
                  <a:rPr lang="en-US"/>
                  <a:t>Volume (KB)</a:t>
                </a:r>
              </a:p>
            </c:rich>
          </c:tx>
          <c:layout/>
          <c:overlay val="0"/>
        </c:title>
        <c:numFmt formatCode="@" sourceLinked="1"/>
        <c:majorTickMark val="out"/>
        <c:minorTickMark val="none"/>
        <c:tickLblPos val="nextTo"/>
        <c:crossAx val="18765388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SKT!$N$47</c:f>
              <c:strCache>
                <c:ptCount val="1"/>
                <c:pt idx="0">
                  <c:v>Accounting</c:v>
                </c:pt>
              </c:strCache>
            </c:strRef>
          </c:tx>
          <c:spPr>
            <a:solidFill>
              <a:schemeClr val="tx1"/>
            </a:solidFill>
            <a:ln>
              <a:solidFill>
                <a:schemeClr val="tx1"/>
              </a:solidFill>
            </a:ln>
          </c:spPr>
          <c:invertIfNegative val="0"/>
          <c:cat>
            <c:strRef>
              <c:f>hotmobile3!$O$2</c:f>
              <c:strCache>
                <c:ptCount val="1"/>
                <c:pt idx="0">
                  <c:v>ISP-1</c:v>
                </c:pt>
              </c:strCache>
            </c:strRef>
          </c:cat>
          <c:val>
            <c:numRef>
              <c:f>SKT!$N$50</c:f>
              <c:numCache>
                <c:formatCode>General</c:formatCode>
                <c:ptCount val="1"/>
                <c:pt idx="0">
                  <c:v>5469.3736979169998</c:v>
                </c:pt>
              </c:numCache>
            </c:numRef>
          </c:val>
        </c:ser>
        <c:ser>
          <c:idx val="1"/>
          <c:order val="1"/>
          <c:tx>
            <c:strRef>
              <c:f>SKT!$O$47</c:f>
              <c:strCache>
                <c:ptCount val="1"/>
                <c:pt idx="0">
                  <c:v>(1) - Payload of Retransmitted Data Packet = (2)</c:v>
                </c:pt>
              </c:strCache>
            </c:strRef>
          </c:tx>
          <c:spPr>
            <a:solidFill>
              <a:srgbClr val="92D050"/>
            </a:solidFill>
            <a:ln>
              <a:solidFill>
                <a:schemeClr val="tx1"/>
              </a:solidFill>
            </a:ln>
          </c:spPr>
          <c:invertIfNegative val="0"/>
          <c:cat>
            <c:strRef>
              <c:f>hotmobile3!$O$2</c:f>
              <c:strCache>
                <c:ptCount val="1"/>
                <c:pt idx="0">
                  <c:v>ISP-1</c:v>
                </c:pt>
              </c:strCache>
            </c:strRef>
          </c:cat>
          <c:val>
            <c:numRef>
              <c:f>SKT!$O$50</c:f>
              <c:numCache>
                <c:formatCode>@</c:formatCode>
                <c:ptCount val="1"/>
                <c:pt idx="0">
                  <c:v>5704.430989583333</c:v>
                </c:pt>
              </c:numCache>
            </c:numRef>
          </c:val>
        </c:ser>
        <c:dLbls>
          <c:showLegendKey val="0"/>
          <c:showVal val="0"/>
          <c:showCatName val="0"/>
          <c:showSerName val="0"/>
          <c:showPercent val="0"/>
          <c:showBubbleSize val="0"/>
        </c:dLbls>
        <c:gapWidth val="150"/>
        <c:axId val="196928208"/>
        <c:axId val="196928768"/>
      </c:barChart>
      <c:catAx>
        <c:axId val="196928208"/>
        <c:scaling>
          <c:orientation val="minMax"/>
        </c:scaling>
        <c:delete val="0"/>
        <c:axPos val="b"/>
        <c:numFmt formatCode="General" sourceLinked="0"/>
        <c:majorTickMark val="out"/>
        <c:minorTickMark val="none"/>
        <c:tickLblPos val="nextTo"/>
        <c:crossAx val="196928768"/>
        <c:crosses val="autoZero"/>
        <c:auto val="1"/>
        <c:lblAlgn val="ctr"/>
        <c:lblOffset val="100"/>
        <c:noMultiLvlLbl val="0"/>
      </c:catAx>
      <c:valAx>
        <c:axId val="196928768"/>
        <c:scaling>
          <c:orientation val="minMax"/>
          <c:max val="14000"/>
          <c:min val="0"/>
        </c:scaling>
        <c:delete val="0"/>
        <c:axPos val="l"/>
        <c:title>
          <c:tx>
            <c:rich>
              <a:bodyPr rot="-5400000" vert="horz"/>
              <a:lstStyle/>
              <a:p>
                <a:pPr>
                  <a:defRPr/>
                </a:pPr>
                <a:r>
                  <a:rPr lang="en-US"/>
                  <a:t>Volume (KB)</a:t>
                </a:r>
              </a:p>
            </c:rich>
          </c:tx>
          <c:layout/>
          <c:overlay val="0"/>
        </c:title>
        <c:numFmt formatCode="General" sourceLinked="1"/>
        <c:majorTickMark val="out"/>
        <c:minorTickMark val="none"/>
        <c:tickLblPos val="nextTo"/>
        <c:crossAx val="19692820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SKT!$N$52</c:f>
              <c:strCache>
                <c:ptCount val="1"/>
                <c:pt idx="0">
                  <c:v>Accounting</c:v>
                </c:pt>
              </c:strCache>
            </c:strRef>
          </c:tx>
          <c:spPr>
            <a:solidFill>
              <a:schemeClr val="tx1"/>
            </a:solidFill>
            <a:ln>
              <a:solidFill>
                <a:schemeClr val="tx1"/>
              </a:solidFill>
            </a:ln>
          </c:spPr>
          <c:invertIfNegative val="0"/>
          <c:cat>
            <c:strRef>
              <c:f>hotmobile3!$O$2</c:f>
              <c:strCache>
                <c:ptCount val="1"/>
                <c:pt idx="0">
                  <c:v>ISP-1</c:v>
                </c:pt>
              </c:strCache>
            </c:strRef>
          </c:cat>
          <c:val>
            <c:numRef>
              <c:f>SKT!$N$55</c:f>
              <c:numCache>
                <c:formatCode>General</c:formatCode>
                <c:ptCount val="1"/>
                <c:pt idx="0">
                  <c:v>5469.3736979169998</c:v>
                </c:pt>
              </c:numCache>
            </c:numRef>
          </c:val>
        </c:ser>
        <c:ser>
          <c:idx val="1"/>
          <c:order val="1"/>
          <c:tx>
            <c:strRef>
              <c:f>SKT!$O$52</c:f>
              <c:strCache>
                <c:ptCount val="1"/>
                <c:pt idx="0">
                  <c:v>(2) - Duplicate ACK = (3)</c:v>
                </c:pt>
              </c:strCache>
            </c:strRef>
          </c:tx>
          <c:spPr>
            <a:solidFill>
              <a:srgbClr val="FF0000"/>
            </a:solidFill>
            <a:ln>
              <a:solidFill>
                <a:schemeClr val="tx1"/>
              </a:solidFill>
            </a:ln>
          </c:spPr>
          <c:invertIfNegative val="0"/>
          <c:dPt>
            <c:idx val="0"/>
            <c:invertIfNegative val="0"/>
            <c:bubble3D val="0"/>
          </c:dPt>
          <c:cat>
            <c:strRef>
              <c:f>hotmobile3!$O$2</c:f>
              <c:strCache>
                <c:ptCount val="1"/>
                <c:pt idx="0">
                  <c:v>ISP-1</c:v>
                </c:pt>
              </c:strCache>
            </c:strRef>
          </c:cat>
          <c:val>
            <c:numRef>
              <c:f>SKT!$O$55</c:f>
              <c:numCache>
                <c:formatCode>@</c:formatCode>
                <c:ptCount val="1"/>
                <c:pt idx="0">
                  <c:v>5483.354817708333</c:v>
                </c:pt>
              </c:numCache>
            </c:numRef>
          </c:val>
        </c:ser>
        <c:dLbls>
          <c:showLegendKey val="0"/>
          <c:showVal val="0"/>
          <c:showCatName val="0"/>
          <c:showSerName val="0"/>
          <c:showPercent val="0"/>
          <c:showBubbleSize val="0"/>
        </c:dLbls>
        <c:gapWidth val="150"/>
        <c:axId val="196931568"/>
        <c:axId val="196932128"/>
      </c:barChart>
      <c:catAx>
        <c:axId val="196931568"/>
        <c:scaling>
          <c:orientation val="minMax"/>
        </c:scaling>
        <c:delete val="0"/>
        <c:axPos val="b"/>
        <c:numFmt formatCode="General" sourceLinked="0"/>
        <c:majorTickMark val="out"/>
        <c:minorTickMark val="none"/>
        <c:tickLblPos val="nextTo"/>
        <c:crossAx val="196932128"/>
        <c:crosses val="autoZero"/>
        <c:auto val="1"/>
        <c:lblAlgn val="ctr"/>
        <c:lblOffset val="100"/>
        <c:noMultiLvlLbl val="0"/>
      </c:catAx>
      <c:valAx>
        <c:axId val="196932128"/>
        <c:scaling>
          <c:orientation val="minMax"/>
          <c:max val="14000"/>
          <c:min val="0"/>
        </c:scaling>
        <c:delete val="0"/>
        <c:axPos val="l"/>
        <c:title>
          <c:tx>
            <c:rich>
              <a:bodyPr rot="-5400000" vert="horz"/>
              <a:lstStyle/>
              <a:p>
                <a:pPr>
                  <a:defRPr/>
                </a:pPr>
                <a:r>
                  <a:rPr lang="en-US"/>
                  <a:t>Volume (KB)</a:t>
                </a:r>
              </a:p>
            </c:rich>
          </c:tx>
          <c:layout/>
          <c:overlay val="0"/>
        </c:title>
        <c:numFmt formatCode="General" sourceLinked="1"/>
        <c:majorTickMark val="out"/>
        <c:minorTickMark val="none"/>
        <c:tickLblPos val="nextTo"/>
        <c:crossAx val="19693156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SKT!$N$57</c:f>
              <c:strCache>
                <c:ptCount val="1"/>
                <c:pt idx="0">
                  <c:v>Accounting</c:v>
                </c:pt>
              </c:strCache>
            </c:strRef>
          </c:tx>
          <c:spPr>
            <a:solidFill>
              <a:schemeClr val="tx1"/>
            </a:solidFill>
            <a:ln>
              <a:solidFill>
                <a:schemeClr val="tx1"/>
              </a:solidFill>
            </a:ln>
          </c:spPr>
          <c:invertIfNegative val="0"/>
          <c:cat>
            <c:strRef>
              <c:f>hotmobile3!$O$2</c:f>
              <c:strCache>
                <c:ptCount val="1"/>
                <c:pt idx="0">
                  <c:v>ISP-1</c:v>
                </c:pt>
              </c:strCache>
            </c:strRef>
          </c:cat>
          <c:val>
            <c:numRef>
              <c:f>SKT!$N$60</c:f>
              <c:numCache>
                <c:formatCode>General</c:formatCode>
                <c:ptCount val="1"/>
                <c:pt idx="0">
                  <c:v>5469.3736979169998</c:v>
                </c:pt>
              </c:numCache>
            </c:numRef>
          </c:val>
        </c:ser>
        <c:ser>
          <c:idx val="1"/>
          <c:order val="1"/>
          <c:tx>
            <c:strRef>
              <c:f>SKT!$O$57</c:f>
              <c:strCache>
                <c:ptCount val="1"/>
                <c:pt idx="0">
                  <c:v>(3) - TCP/IP Header for Data Packet = (4)</c:v>
                </c:pt>
              </c:strCache>
            </c:strRef>
          </c:tx>
          <c:spPr>
            <a:solidFill>
              <a:srgbClr val="00B0F0"/>
            </a:solidFill>
            <a:ln>
              <a:solidFill>
                <a:schemeClr val="tx1"/>
              </a:solidFill>
            </a:ln>
          </c:spPr>
          <c:invertIfNegative val="0"/>
          <c:cat>
            <c:strRef>
              <c:f>hotmobile3!$O$2</c:f>
              <c:strCache>
                <c:ptCount val="1"/>
                <c:pt idx="0">
                  <c:v>ISP-1</c:v>
                </c:pt>
              </c:strCache>
            </c:strRef>
          </c:cat>
          <c:val>
            <c:numRef>
              <c:f>SKT!$O$60</c:f>
              <c:numCache>
                <c:formatCode>@</c:formatCode>
                <c:ptCount val="1"/>
                <c:pt idx="0">
                  <c:v>5331.076171875</c:v>
                </c:pt>
              </c:numCache>
            </c:numRef>
          </c:val>
        </c:ser>
        <c:dLbls>
          <c:showLegendKey val="0"/>
          <c:showVal val="0"/>
          <c:showCatName val="0"/>
          <c:showSerName val="0"/>
          <c:showPercent val="0"/>
          <c:showBubbleSize val="0"/>
        </c:dLbls>
        <c:gapWidth val="150"/>
        <c:axId val="196934928"/>
        <c:axId val="196935488"/>
      </c:barChart>
      <c:catAx>
        <c:axId val="196934928"/>
        <c:scaling>
          <c:orientation val="minMax"/>
        </c:scaling>
        <c:delete val="0"/>
        <c:axPos val="b"/>
        <c:numFmt formatCode="General" sourceLinked="0"/>
        <c:majorTickMark val="out"/>
        <c:minorTickMark val="none"/>
        <c:tickLblPos val="nextTo"/>
        <c:crossAx val="196935488"/>
        <c:crosses val="autoZero"/>
        <c:auto val="1"/>
        <c:lblAlgn val="ctr"/>
        <c:lblOffset val="100"/>
        <c:noMultiLvlLbl val="0"/>
      </c:catAx>
      <c:valAx>
        <c:axId val="196935488"/>
        <c:scaling>
          <c:orientation val="minMax"/>
          <c:max val="14000"/>
          <c:min val="0"/>
        </c:scaling>
        <c:delete val="0"/>
        <c:axPos val="l"/>
        <c:title>
          <c:tx>
            <c:rich>
              <a:bodyPr rot="-5400000" vert="horz"/>
              <a:lstStyle/>
              <a:p>
                <a:pPr>
                  <a:defRPr/>
                </a:pPr>
                <a:r>
                  <a:rPr lang="en-US"/>
                  <a:t>Volume (KB)</a:t>
                </a:r>
              </a:p>
            </c:rich>
          </c:tx>
          <c:layout/>
          <c:overlay val="0"/>
        </c:title>
        <c:numFmt formatCode="General" sourceLinked="1"/>
        <c:majorTickMark val="out"/>
        <c:minorTickMark val="none"/>
        <c:tickLblPos val="nextTo"/>
        <c:crossAx val="19693492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[accounting_paper.xlsx]KT!$N$22</c:f>
              <c:strCache>
                <c:ptCount val="1"/>
                <c:pt idx="0">
                  <c:v>Accounting</c:v>
                </c:pt>
              </c:strCache>
            </c:strRef>
          </c:tx>
          <c:spPr>
            <a:solidFill>
              <a:schemeClr val="tx1"/>
            </a:solidFill>
            <a:ln>
              <a:solidFill>
                <a:schemeClr val="tx1"/>
              </a:solidFill>
            </a:ln>
          </c:spPr>
          <c:invertIfNegative val="0"/>
          <c:cat>
            <c:strRef>
              <c:f>[accounting_paper.xlsx]hotmobile3!$O$3</c:f>
              <c:strCache>
                <c:ptCount val="1"/>
                <c:pt idx="0">
                  <c:v>ISP-2</c:v>
                </c:pt>
              </c:strCache>
            </c:strRef>
          </c:cat>
          <c:val>
            <c:numRef>
              <c:f>[accounting_paper.xlsx]KT!$N$25</c:f>
              <c:numCache>
                <c:formatCode>General</c:formatCode>
                <c:ptCount val="1"/>
                <c:pt idx="0">
                  <c:v>55.810605239999333</c:v>
                </c:pt>
              </c:numCache>
            </c:numRef>
          </c:val>
        </c:ser>
        <c:ser>
          <c:idx val="1"/>
          <c:order val="1"/>
          <c:tx>
            <c:strRef>
              <c:f>[accounting_paper.xlsx]KT!$O$22</c:f>
              <c:strCache>
                <c:ptCount val="1"/>
                <c:pt idx="0">
                  <c:v>Total = (1)</c:v>
                </c:pt>
              </c:strCache>
            </c:strRef>
          </c:tx>
          <c:spPr>
            <a:solidFill>
              <a:srgbClr val="FFFF00"/>
            </a:solidFill>
            <a:ln>
              <a:solidFill>
                <a:schemeClr val="tx1"/>
              </a:solidFill>
            </a:ln>
          </c:spPr>
          <c:invertIfNegative val="0"/>
          <c:dPt>
            <c:idx val="2"/>
            <c:invertIfNegative val="0"/>
            <c:bubble3D val="0"/>
          </c:dPt>
          <c:cat>
            <c:strRef>
              <c:f>[accounting_paper.xlsx]hotmobile3!$O$3</c:f>
              <c:strCache>
                <c:ptCount val="1"/>
                <c:pt idx="0">
                  <c:v>ISP-2</c:v>
                </c:pt>
              </c:strCache>
            </c:strRef>
          </c:cat>
          <c:val>
            <c:numRef>
              <c:f>[accounting_paper.xlsx]KT!$O$25</c:f>
              <c:numCache>
                <c:formatCode>General</c:formatCode>
                <c:ptCount val="1"/>
                <c:pt idx="0">
                  <c:v>107.50507768</c:v>
                </c:pt>
              </c:numCache>
            </c:numRef>
          </c:val>
        </c:ser>
        <c:dLbls>
          <c:showLegendKey val="0"/>
          <c:showVal val="0"/>
          <c:showCatName val="0"/>
          <c:showSerName val="0"/>
          <c:showPercent val="0"/>
          <c:showBubbleSize val="0"/>
        </c:dLbls>
        <c:gapWidth val="150"/>
        <c:axId val="196938288"/>
        <c:axId val="196938848"/>
      </c:barChart>
      <c:catAx>
        <c:axId val="196938288"/>
        <c:scaling>
          <c:orientation val="minMax"/>
        </c:scaling>
        <c:delete val="0"/>
        <c:axPos val="b"/>
        <c:numFmt formatCode="General" sourceLinked="0"/>
        <c:majorTickMark val="out"/>
        <c:minorTickMark val="none"/>
        <c:tickLblPos val="nextTo"/>
        <c:crossAx val="196938848"/>
        <c:crosses val="autoZero"/>
        <c:auto val="1"/>
        <c:lblAlgn val="ctr"/>
        <c:lblOffset val="100"/>
        <c:noMultiLvlLbl val="0"/>
      </c:catAx>
      <c:valAx>
        <c:axId val="196938848"/>
        <c:scaling>
          <c:orientation val="minMax"/>
          <c:max val="120"/>
          <c:min val="0"/>
        </c:scaling>
        <c:delete val="0"/>
        <c:axPos val="l"/>
        <c:title>
          <c:tx>
            <c:rich>
              <a:bodyPr rot="-5400000" vert="horz"/>
              <a:lstStyle/>
              <a:p>
                <a:pPr>
                  <a:defRPr/>
                </a:pPr>
                <a:r>
                  <a:rPr lang="en-US"/>
                  <a:t>Volume (MB)</a:t>
                </a:r>
              </a:p>
            </c:rich>
          </c:tx>
          <c:layout/>
          <c:overlay val="0"/>
        </c:title>
        <c:numFmt formatCode="General" sourceLinked="1"/>
        <c:majorTickMark val="out"/>
        <c:minorTickMark val="none"/>
        <c:tickLblPos val="nextTo"/>
        <c:crossAx val="19693828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[accounting_paper.xlsx]KT!$N$32</c:f>
              <c:strCache>
                <c:ptCount val="1"/>
                <c:pt idx="0">
                  <c:v>Accounting</c:v>
                </c:pt>
              </c:strCache>
            </c:strRef>
          </c:tx>
          <c:spPr>
            <a:solidFill>
              <a:schemeClr val="tx1"/>
            </a:solidFill>
            <a:ln>
              <a:solidFill>
                <a:schemeClr val="tx1"/>
              </a:solidFill>
            </a:ln>
          </c:spPr>
          <c:invertIfNegative val="0"/>
          <c:cat>
            <c:strRef>
              <c:f>[accounting_paper.xlsx]hotmobile3!$O$3</c:f>
              <c:strCache>
                <c:ptCount val="1"/>
                <c:pt idx="0">
                  <c:v>ISP-2</c:v>
                </c:pt>
              </c:strCache>
            </c:strRef>
          </c:cat>
          <c:val>
            <c:numRef>
              <c:f>[accounting_paper.xlsx]KT!$N$35</c:f>
              <c:numCache>
                <c:formatCode>General</c:formatCode>
                <c:ptCount val="1"/>
                <c:pt idx="0">
                  <c:v>55.810605239999333</c:v>
                </c:pt>
              </c:numCache>
            </c:numRef>
          </c:val>
        </c:ser>
        <c:ser>
          <c:idx val="1"/>
          <c:order val="1"/>
          <c:tx>
            <c:strRef>
              <c:f>[accounting_paper.xlsx]KT!$O$32</c:f>
              <c:strCache>
                <c:ptCount val="1"/>
                <c:pt idx="0">
                  <c:v>(2) - Retransmitted Data = (3)</c:v>
                </c:pt>
              </c:strCache>
            </c:strRef>
          </c:tx>
          <c:spPr>
            <a:solidFill>
              <a:srgbClr val="92D050"/>
            </a:solidFill>
            <a:ln>
              <a:solidFill>
                <a:schemeClr val="tx1"/>
              </a:solidFill>
            </a:ln>
          </c:spPr>
          <c:invertIfNegative val="0"/>
          <c:cat>
            <c:strRef>
              <c:f>[accounting_paper.xlsx]hotmobile3!$O$3</c:f>
              <c:strCache>
                <c:ptCount val="1"/>
                <c:pt idx="0">
                  <c:v>ISP-2</c:v>
                </c:pt>
              </c:strCache>
            </c:strRef>
          </c:cat>
          <c:val>
            <c:numRef>
              <c:f>[accounting_paper.xlsx]KT!$O$35</c:f>
              <c:numCache>
                <c:formatCode>General</c:formatCode>
                <c:ptCount val="1"/>
                <c:pt idx="0">
                  <c:v>55.808235168166675</c:v>
                </c:pt>
              </c:numCache>
            </c:numRef>
          </c:val>
        </c:ser>
        <c:dLbls>
          <c:showLegendKey val="0"/>
          <c:showVal val="0"/>
          <c:showCatName val="0"/>
          <c:showSerName val="0"/>
          <c:showPercent val="0"/>
          <c:showBubbleSize val="0"/>
        </c:dLbls>
        <c:gapWidth val="150"/>
        <c:axId val="197609072"/>
        <c:axId val="197609632"/>
      </c:barChart>
      <c:catAx>
        <c:axId val="197609072"/>
        <c:scaling>
          <c:orientation val="minMax"/>
        </c:scaling>
        <c:delete val="0"/>
        <c:axPos val="b"/>
        <c:numFmt formatCode="General" sourceLinked="0"/>
        <c:majorTickMark val="out"/>
        <c:minorTickMark val="none"/>
        <c:tickLblPos val="nextTo"/>
        <c:crossAx val="197609632"/>
        <c:crosses val="autoZero"/>
        <c:auto val="1"/>
        <c:lblAlgn val="ctr"/>
        <c:lblOffset val="100"/>
        <c:noMultiLvlLbl val="0"/>
      </c:catAx>
      <c:valAx>
        <c:axId val="197609632"/>
        <c:scaling>
          <c:orientation val="minMax"/>
          <c:max val="120"/>
        </c:scaling>
        <c:delete val="0"/>
        <c:axPos val="l"/>
        <c:title>
          <c:tx>
            <c:rich>
              <a:bodyPr rot="-5400000" vert="horz"/>
              <a:lstStyle/>
              <a:p>
                <a:pPr>
                  <a:defRPr/>
                </a:pPr>
                <a:r>
                  <a:rPr lang="en-US"/>
                  <a:t>Volume (MB)</a:t>
                </a:r>
              </a:p>
            </c:rich>
          </c:tx>
          <c:layout/>
          <c:overlay val="0"/>
        </c:title>
        <c:numFmt formatCode="General" sourceLinked="1"/>
        <c:majorTickMark val="out"/>
        <c:minorTickMark val="none"/>
        <c:tickLblPos val="nextTo"/>
        <c:crossAx val="197609072"/>
        <c:crosses val="autoZero"/>
        <c:crossBetween val="between"/>
        <c:majorUnit val="20"/>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[accounting_paper.xlsx]KT!$N$37</c:f>
              <c:strCache>
                <c:ptCount val="1"/>
                <c:pt idx="0">
                  <c:v>Accounting</c:v>
                </c:pt>
              </c:strCache>
            </c:strRef>
          </c:tx>
          <c:spPr>
            <a:solidFill>
              <a:schemeClr val="tx1"/>
            </a:solidFill>
            <a:ln>
              <a:solidFill>
                <a:schemeClr val="tx1"/>
              </a:solidFill>
            </a:ln>
          </c:spPr>
          <c:invertIfNegative val="0"/>
          <c:cat>
            <c:strRef>
              <c:f>[accounting_paper.xlsx]hotmobile3!$O$3</c:f>
              <c:strCache>
                <c:ptCount val="1"/>
                <c:pt idx="0">
                  <c:v>ISP-2</c:v>
                </c:pt>
              </c:strCache>
            </c:strRef>
          </c:cat>
          <c:val>
            <c:numRef>
              <c:f>[accounting_paper.xlsx]KT!$N$40</c:f>
              <c:numCache>
                <c:formatCode>General</c:formatCode>
                <c:ptCount val="1"/>
                <c:pt idx="0">
                  <c:v>55.810605239999333</c:v>
                </c:pt>
              </c:numCache>
            </c:numRef>
          </c:val>
        </c:ser>
        <c:ser>
          <c:idx val="1"/>
          <c:order val="1"/>
          <c:tx>
            <c:strRef>
              <c:f>[accounting_paper.xlsx]KT!$O$37</c:f>
              <c:strCache>
                <c:ptCount val="1"/>
                <c:pt idx="0">
                  <c:v>(3) - Duplicate ACK = (4)</c:v>
                </c:pt>
              </c:strCache>
            </c:strRef>
          </c:tx>
          <c:spPr>
            <a:solidFill>
              <a:srgbClr val="FF0000"/>
            </a:solidFill>
            <a:ln>
              <a:solidFill>
                <a:schemeClr val="tx1"/>
              </a:solidFill>
            </a:ln>
          </c:spPr>
          <c:invertIfNegative val="0"/>
          <c:cat>
            <c:strRef>
              <c:f>[accounting_paper.xlsx]hotmobile3!$O$3</c:f>
              <c:strCache>
                <c:ptCount val="1"/>
                <c:pt idx="0">
                  <c:v>ISP-2</c:v>
                </c:pt>
              </c:strCache>
            </c:strRef>
          </c:cat>
          <c:val>
            <c:numRef>
              <c:f>[accounting_paper.xlsx]KT!$O$40</c:f>
              <c:numCache>
                <c:formatCode>General</c:formatCode>
                <c:ptCount val="1"/>
                <c:pt idx="0">
                  <c:v>53.648616154833348</c:v>
                </c:pt>
              </c:numCache>
            </c:numRef>
          </c:val>
        </c:ser>
        <c:dLbls>
          <c:showLegendKey val="0"/>
          <c:showVal val="0"/>
          <c:showCatName val="0"/>
          <c:showSerName val="0"/>
          <c:showPercent val="0"/>
          <c:showBubbleSize val="0"/>
        </c:dLbls>
        <c:gapWidth val="150"/>
        <c:axId val="197612432"/>
        <c:axId val="197612992"/>
      </c:barChart>
      <c:catAx>
        <c:axId val="197612432"/>
        <c:scaling>
          <c:orientation val="minMax"/>
        </c:scaling>
        <c:delete val="0"/>
        <c:axPos val="b"/>
        <c:numFmt formatCode="General" sourceLinked="0"/>
        <c:majorTickMark val="out"/>
        <c:minorTickMark val="none"/>
        <c:tickLblPos val="nextTo"/>
        <c:crossAx val="197612992"/>
        <c:crosses val="autoZero"/>
        <c:auto val="1"/>
        <c:lblAlgn val="ctr"/>
        <c:lblOffset val="100"/>
        <c:noMultiLvlLbl val="0"/>
      </c:catAx>
      <c:valAx>
        <c:axId val="197612992"/>
        <c:scaling>
          <c:orientation val="minMax"/>
          <c:max val="120"/>
        </c:scaling>
        <c:delete val="0"/>
        <c:axPos val="l"/>
        <c:title>
          <c:tx>
            <c:rich>
              <a:bodyPr rot="-5400000" vert="horz"/>
              <a:lstStyle/>
              <a:p>
                <a:pPr>
                  <a:defRPr/>
                </a:pPr>
                <a:r>
                  <a:rPr lang="en-US"/>
                  <a:t>Volume (MB)</a:t>
                </a:r>
              </a:p>
            </c:rich>
          </c:tx>
          <c:layout/>
          <c:overlay val="0"/>
        </c:title>
        <c:numFmt formatCode="General" sourceLinked="1"/>
        <c:majorTickMark val="out"/>
        <c:minorTickMark val="none"/>
        <c:tickLblPos val="nextTo"/>
        <c:crossAx val="197612432"/>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[accounting_paper.xlsx]KT!$N$42</c:f>
              <c:strCache>
                <c:ptCount val="1"/>
                <c:pt idx="0">
                  <c:v>Accounting</c:v>
                </c:pt>
              </c:strCache>
            </c:strRef>
          </c:tx>
          <c:spPr>
            <a:solidFill>
              <a:schemeClr val="tx1"/>
            </a:solidFill>
            <a:ln>
              <a:solidFill>
                <a:schemeClr val="tx1"/>
              </a:solidFill>
            </a:ln>
          </c:spPr>
          <c:invertIfNegative val="0"/>
          <c:cat>
            <c:strRef>
              <c:f>[accounting_paper.xlsx]hotmobile3!$O$3</c:f>
              <c:strCache>
                <c:ptCount val="1"/>
                <c:pt idx="0">
                  <c:v>ISP-2</c:v>
                </c:pt>
              </c:strCache>
            </c:strRef>
          </c:cat>
          <c:val>
            <c:numRef>
              <c:f>[accounting_paper.xlsx]KT!$N$45</c:f>
              <c:numCache>
                <c:formatCode>General</c:formatCode>
                <c:ptCount val="1"/>
                <c:pt idx="0">
                  <c:v>55.810605239999333</c:v>
                </c:pt>
              </c:numCache>
            </c:numRef>
          </c:val>
        </c:ser>
        <c:ser>
          <c:idx val="1"/>
          <c:order val="1"/>
          <c:tx>
            <c:strRef>
              <c:f>[accounting_paper.xlsx]KT!$O$42</c:f>
              <c:strCache>
                <c:ptCount val="1"/>
                <c:pt idx="0">
                  <c:v>(4) - Normal ACK = (5)</c:v>
                </c:pt>
              </c:strCache>
            </c:strRef>
          </c:tx>
          <c:spPr>
            <a:solidFill>
              <a:schemeClr val="tx1">
                <a:lumMod val="75000"/>
                <a:lumOff val="25000"/>
              </a:schemeClr>
            </a:solidFill>
            <a:ln>
              <a:solidFill>
                <a:schemeClr val="tx1"/>
              </a:solidFill>
            </a:ln>
          </c:spPr>
          <c:invertIfNegative val="0"/>
          <c:dPt>
            <c:idx val="0"/>
            <c:invertIfNegative val="0"/>
            <c:bubble3D val="0"/>
            <c:spPr>
              <a:solidFill>
                <a:srgbClr val="00B0F0"/>
              </a:solidFill>
              <a:ln>
                <a:solidFill>
                  <a:schemeClr val="tx1"/>
                </a:solidFill>
              </a:ln>
            </c:spPr>
          </c:dPt>
          <c:cat>
            <c:strRef>
              <c:f>[accounting_paper.xlsx]hotmobile3!$O$3</c:f>
              <c:strCache>
                <c:ptCount val="1"/>
                <c:pt idx="0">
                  <c:v>ISP-2</c:v>
                </c:pt>
              </c:strCache>
            </c:strRef>
          </c:cat>
          <c:val>
            <c:numRef>
              <c:f>[accounting_paper.xlsx]KT!$O$45</c:f>
              <c:numCache>
                <c:formatCode>General</c:formatCode>
                <c:ptCount val="1"/>
                <c:pt idx="0">
                  <c:v>51.488997141500022</c:v>
                </c:pt>
              </c:numCache>
            </c:numRef>
          </c:val>
        </c:ser>
        <c:dLbls>
          <c:showLegendKey val="0"/>
          <c:showVal val="0"/>
          <c:showCatName val="0"/>
          <c:showSerName val="0"/>
          <c:showPercent val="0"/>
          <c:showBubbleSize val="0"/>
        </c:dLbls>
        <c:gapWidth val="150"/>
        <c:axId val="197615792"/>
        <c:axId val="197616352"/>
      </c:barChart>
      <c:catAx>
        <c:axId val="197615792"/>
        <c:scaling>
          <c:orientation val="minMax"/>
        </c:scaling>
        <c:delete val="0"/>
        <c:axPos val="b"/>
        <c:numFmt formatCode="General" sourceLinked="0"/>
        <c:majorTickMark val="out"/>
        <c:minorTickMark val="none"/>
        <c:tickLblPos val="nextTo"/>
        <c:crossAx val="197616352"/>
        <c:crosses val="autoZero"/>
        <c:auto val="1"/>
        <c:lblAlgn val="ctr"/>
        <c:lblOffset val="100"/>
        <c:noMultiLvlLbl val="0"/>
      </c:catAx>
      <c:valAx>
        <c:axId val="197616352"/>
        <c:scaling>
          <c:orientation val="minMax"/>
          <c:max val="120"/>
        </c:scaling>
        <c:delete val="0"/>
        <c:axPos val="l"/>
        <c:title>
          <c:tx>
            <c:rich>
              <a:bodyPr rot="-5400000" vert="horz"/>
              <a:lstStyle/>
              <a:p>
                <a:pPr>
                  <a:defRPr/>
                </a:pPr>
                <a:r>
                  <a:rPr lang="en-US"/>
                  <a:t>Volume (MB)</a:t>
                </a:r>
              </a:p>
            </c:rich>
          </c:tx>
          <c:layout/>
          <c:overlay val="0"/>
        </c:title>
        <c:numFmt formatCode="General" sourceLinked="1"/>
        <c:majorTickMark val="out"/>
        <c:minorTickMark val="none"/>
        <c:tickLblPos val="nextTo"/>
        <c:crossAx val="197615792"/>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KT!$N$42</c:f>
              <c:strCache>
                <c:ptCount val="1"/>
                <c:pt idx="0">
                  <c:v>Accounting</c:v>
                </c:pt>
              </c:strCache>
            </c:strRef>
          </c:tx>
          <c:spPr>
            <a:solidFill>
              <a:schemeClr val="tx1"/>
            </a:solidFill>
            <a:ln>
              <a:solidFill>
                <a:schemeClr val="tx1"/>
              </a:solidFill>
            </a:ln>
          </c:spPr>
          <c:invertIfNegative val="0"/>
          <c:cat>
            <c:strRef>
              <c:f>hotmobile3!$O$3</c:f>
              <c:strCache>
                <c:ptCount val="1"/>
                <c:pt idx="0">
                  <c:v>ISP-2</c:v>
                </c:pt>
              </c:strCache>
            </c:strRef>
          </c:cat>
          <c:val>
            <c:numRef>
              <c:f>KT!$N$45</c:f>
              <c:numCache>
                <c:formatCode>General</c:formatCode>
                <c:ptCount val="1"/>
                <c:pt idx="0">
                  <c:v>55.810605239999333</c:v>
                </c:pt>
              </c:numCache>
            </c:numRef>
          </c:val>
        </c:ser>
        <c:ser>
          <c:idx val="1"/>
          <c:order val="1"/>
          <c:tx>
            <c:strRef>
              <c:f>KT!$O$42</c:f>
              <c:strCache>
                <c:ptCount val="1"/>
                <c:pt idx="0">
                  <c:v>(4) - Normal ACK = (5)</c:v>
                </c:pt>
              </c:strCache>
            </c:strRef>
          </c:tx>
          <c:spPr>
            <a:solidFill>
              <a:schemeClr val="tx1">
                <a:lumMod val="75000"/>
                <a:lumOff val="25000"/>
              </a:schemeClr>
            </a:solidFill>
          </c:spPr>
          <c:invertIfNegative val="0"/>
          <c:cat>
            <c:strRef>
              <c:f>hotmobile3!$O$3</c:f>
              <c:strCache>
                <c:ptCount val="1"/>
                <c:pt idx="0">
                  <c:v>ISP-2</c:v>
                </c:pt>
              </c:strCache>
            </c:strRef>
          </c:cat>
          <c:val>
            <c:numLit>
              <c:formatCode>General</c:formatCode>
              <c:ptCount val="1"/>
              <c:pt idx="0">
                <c:v>0</c:v>
              </c:pt>
            </c:numLit>
          </c:val>
        </c:ser>
        <c:dLbls>
          <c:showLegendKey val="0"/>
          <c:showVal val="0"/>
          <c:showCatName val="0"/>
          <c:showSerName val="0"/>
          <c:showPercent val="0"/>
          <c:showBubbleSize val="0"/>
        </c:dLbls>
        <c:gapWidth val="150"/>
        <c:axId val="197619152"/>
        <c:axId val="197619712"/>
      </c:barChart>
      <c:catAx>
        <c:axId val="197619152"/>
        <c:scaling>
          <c:orientation val="minMax"/>
        </c:scaling>
        <c:delete val="0"/>
        <c:axPos val="b"/>
        <c:numFmt formatCode="General" sourceLinked="0"/>
        <c:majorTickMark val="out"/>
        <c:minorTickMark val="none"/>
        <c:tickLblPos val="nextTo"/>
        <c:crossAx val="197619712"/>
        <c:crosses val="autoZero"/>
        <c:auto val="1"/>
        <c:lblAlgn val="ctr"/>
        <c:lblOffset val="100"/>
        <c:noMultiLvlLbl val="0"/>
      </c:catAx>
      <c:valAx>
        <c:axId val="197619712"/>
        <c:scaling>
          <c:orientation val="minMax"/>
          <c:max val="120"/>
        </c:scaling>
        <c:delete val="0"/>
        <c:axPos val="l"/>
        <c:title>
          <c:tx>
            <c:rich>
              <a:bodyPr rot="-5400000" vert="horz"/>
              <a:lstStyle/>
              <a:p>
                <a:pPr>
                  <a:defRPr/>
                </a:pPr>
                <a:r>
                  <a:rPr lang="en-US"/>
                  <a:t>Volume (MB)</a:t>
                </a:r>
              </a:p>
            </c:rich>
          </c:tx>
          <c:layout/>
          <c:overlay val="0"/>
        </c:title>
        <c:numFmt formatCode="General" sourceLinked="1"/>
        <c:majorTickMark val="out"/>
        <c:minorTickMark val="none"/>
        <c:tickLblPos val="nextTo"/>
        <c:crossAx val="197619152"/>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SKT!$N$62</c:f>
              <c:strCache>
                <c:ptCount val="1"/>
                <c:pt idx="0">
                  <c:v>Accounting</c:v>
                </c:pt>
              </c:strCache>
            </c:strRef>
          </c:tx>
          <c:spPr>
            <a:solidFill>
              <a:schemeClr val="tx1"/>
            </a:solidFill>
            <a:ln>
              <a:solidFill>
                <a:schemeClr val="tx1"/>
              </a:solidFill>
            </a:ln>
          </c:spPr>
          <c:invertIfNegative val="0"/>
          <c:cat>
            <c:strRef>
              <c:f>hotmobile3!$O$2</c:f>
              <c:strCache>
                <c:ptCount val="1"/>
                <c:pt idx="0">
                  <c:v>ISP-1</c:v>
                </c:pt>
              </c:strCache>
            </c:strRef>
          </c:cat>
          <c:val>
            <c:numRef>
              <c:f>SKT!$N$65</c:f>
              <c:numCache>
                <c:formatCode>General</c:formatCode>
                <c:ptCount val="1"/>
                <c:pt idx="0">
                  <c:v>5469.3736979169998</c:v>
                </c:pt>
              </c:numCache>
            </c:numRef>
          </c:val>
        </c:ser>
        <c:ser>
          <c:idx val="1"/>
          <c:order val="1"/>
          <c:tx>
            <c:strRef>
              <c:f>SKT!$O$62</c:f>
              <c:strCache>
                <c:ptCount val="1"/>
                <c:pt idx="0">
                  <c:v>(4) - Data Packet Payload = (5)</c:v>
                </c:pt>
              </c:strCache>
            </c:strRef>
          </c:tx>
          <c:spPr>
            <a:pattFill prst="openDmnd">
              <a:fgClr>
                <a:schemeClr val="tx1">
                  <a:lumMod val="75000"/>
                  <a:lumOff val="25000"/>
                </a:schemeClr>
              </a:fgClr>
              <a:bgClr>
                <a:schemeClr val="bg1"/>
              </a:bgClr>
            </a:pattFill>
            <a:ln>
              <a:solidFill>
                <a:schemeClr val="tx1"/>
              </a:solidFill>
            </a:ln>
          </c:spPr>
          <c:invertIfNegative val="0"/>
          <c:cat>
            <c:strRef>
              <c:f>hotmobile3!$O$2</c:f>
              <c:strCache>
                <c:ptCount val="1"/>
                <c:pt idx="0">
                  <c:v>ISP-1</c:v>
                </c:pt>
              </c:strCache>
            </c:strRef>
          </c:cat>
          <c:val>
            <c:numLit>
              <c:formatCode>General</c:formatCode>
              <c:ptCount val="1"/>
              <c:pt idx="0">
                <c:v>0</c:v>
              </c:pt>
            </c:numLit>
          </c:val>
        </c:ser>
        <c:dLbls>
          <c:showLegendKey val="0"/>
          <c:showVal val="0"/>
          <c:showCatName val="0"/>
          <c:showSerName val="0"/>
          <c:showPercent val="0"/>
          <c:showBubbleSize val="0"/>
        </c:dLbls>
        <c:gapWidth val="150"/>
        <c:axId val="197622512"/>
        <c:axId val="197623072"/>
      </c:barChart>
      <c:catAx>
        <c:axId val="197622512"/>
        <c:scaling>
          <c:orientation val="minMax"/>
        </c:scaling>
        <c:delete val="0"/>
        <c:axPos val="b"/>
        <c:numFmt formatCode="General" sourceLinked="0"/>
        <c:majorTickMark val="out"/>
        <c:minorTickMark val="none"/>
        <c:tickLblPos val="nextTo"/>
        <c:crossAx val="197623072"/>
        <c:crosses val="autoZero"/>
        <c:auto val="1"/>
        <c:lblAlgn val="ctr"/>
        <c:lblOffset val="100"/>
        <c:noMultiLvlLbl val="0"/>
      </c:catAx>
      <c:valAx>
        <c:axId val="197623072"/>
        <c:scaling>
          <c:orientation val="minMax"/>
          <c:max val="14000"/>
          <c:min val="0"/>
        </c:scaling>
        <c:delete val="0"/>
        <c:axPos val="l"/>
        <c:title>
          <c:tx>
            <c:rich>
              <a:bodyPr rot="-5400000" vert="horz"/>
              <a:lstStyle/>
              <a:p>
                <a:pPr>
                  <a:defRPr/>
                </a:pPr>
                <a:r>
                  <a:rPr lang="en-US"/>
                  <a:t>Volume (KB)</a:t>
                </a:r>
              </a:p>
            </c:rich>
          </c:tx>
          <c:layout/>
          <c:overlay val="0"/>
        </c:title>
        <c:numFmt formatCode="General" sourceLinked="1"/>
        <c:majorTickMark val="out"/>
        <c:minorTickMark val="none"/>
        <c:tickLblPos val="nextTo"/>
        <c:crossAx val="197622512"/>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SKT!$N$47</c:f>
              <c:strCache>
                <c:ptCount val="1"/>
                <c:pt idx="0">
                  <c:v>Accounting</c:v>
                </c:pt>
              </c:strCache>
            </c:strRef>
          </c:tx>
          <c:spPr>
            <a:solidFill>
              <a:schemeClr val="tx1"/>
            </a:solidFill>
            <a:ln>
              <a:solidFill>
                <a:schemeClr val="tx1"/>
              </a:solidFill>
            </a:ln>
          </c:spPr>
          <c:invertIfNegative val="0"/>
          <c:cat>
            <c:strRef>
              <c:f>hotmobile!$P$5</c:f>
              <c:strCache>
                <c:ptCount val="1"/>
                <c:pt idx="0">
                  <c:v>ISP-1</c:v>
                </c:pt>
              </c:strCache>
            </c:strRef>
          </c:cat>
          <c:val>
            <c:numRef>
              <c:f>SKT!$N$48</c:f>
              <c:numCache>
                <c:formatCode>@</c:formatCode>
                <c:ptCount val="1"/>
                <c:pt idx="0">
                  <c:v>1092.8082682293332</c:v>
                </c:pt>
              </c:numCache>
            </c:numRef>
          </c:val>
        </c:ser>
        <c:ser>
          <c:idx val="1"/>
          <c:order val="1"/>
          <c:tx>
            <c:strRef>
              <c:f>SKT!$O$47</c:f>
              <c:strCache>
                <c:ptCount val="1"/>
                <c:pt idx="0">
                  <c:v>(1) - Payload of Retransmitted Data Packet = (2)</c:v>
                </c:pt>
              </c:strCache>
            </c:strRef>
          </c:tx>
          <c:spPr>
            <a:solidFill>
              <a:srgbClr val="92D050"/>
            </a:solidFill>
            <a:ln>
              <a:solidFill>
                <a:schemeClr val="tx1"/>
              </a:solidFill>
            </a:ln>
          </c:spPr>
          <c:invertIfNegative val="0"/>
          <c:cat>
            <c:strRef>
              <c:f>hotmobile!$P$5</c:f>
              <c:strCache>
                <c:ptCount val="1"/>
                <c:pt idx="0">
                  <c:v>ISP-1</c:v>
                </c:pt>
              </c:strCache>
            </c:strRef>
          </c:cat>
          <c:val>
            <c:numRef>
              <c:f>SKT!$O$48</c:f>
              <c:numCache>
                <c:formatCode>@</c:formatCode>
                <c:ptCount val="1"/>
                <c:pt idx="0">
                  <c:v>1524.1067708333339</c:v>
                </c:pt>
              </c:numCache>
            </c:numRef>
          </c:val>
        </c:ser>
        <c:dLbls>
          <c:showLegendKey val="0"/>
          <c:showVal val="0"/>
          <c:showCatName val="0"/>
          <c:showSerName val="0"/>
          <c:showPercent val="0"/>
          <c:showBubbleSize val="0"/>
        </c:dLbls>
        <c:gapWidth val="150"/>
        <c:axId val="196065328"/>
        <c:axId val="196065888"/>
      </c:barChart>
      <c:catAx>
        <c:axId val="196065328"/>
        <c:scaling>
          <c:orientation val="minMax"/>
        </c:scaling>
        <c:delete val="0"/>
        <c:axPos val="b"/>
        <c:numFmt formatCode="General" sourceLinked="0"/>
        <c:majorTickMark val="out"/>
        <c:minorTickMark val="none"/>
        <c:tickLblPos val="nextTo"/>
        <c:crossAx val="196065888"/>
        <c:crosses val="autoZero"/>
        <c:auto val="1"/>
        <c:lblAlgn val="ctr"/>
        <c:lblOffset val="100"/>
        <c:noMultiLvlLbl val="0"/>
      </c:catAx>
      <c:valAx>
        <c:axId val="196065888"/>
        <c:scaling>
          <c:orientation val="minMax"/>
          <c:max val="12000"/>
          <c:min val="0"/>
        </c:scaling>
        <c:delete val="0"/>
        <c:axPos val="l"/>
        <c:title>
          <c:tx>
            <c:rich>
              <a:bodyPr rot="-5400000" vert="horz"/>
              <a:lstStyle/>
              <a:p>
                <a:pPr>
                  <a:defRPr/>
                </a:pPr>
                <a:r>
                  <a:rPr lang="en-US"/>
                  <a:t>Volume (KB)</a:t>
                </a:r>
              </a:p>
            </c:rich>
          </c:tx>
          <c:layout/>
          <c:overlay val="0"/>
        </c:title>
        <c:numFmt formatCode="@" sourceLinked="1"/>
        <c:majorTickMark val="out"/>
        <c:minorTickMark val="none"/>
        <c:tickLblPos val="nextTo"/>
        <c:crossAx val="19606532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SKT!$N$52</c:f>
              <c:strCache>
                <c:ptCount val="1"/>
                <c:pt idx="0">
                  <c:v>Accounting</c:v>
                </c:pt>
              </c:strCache>
            </c:strRef>
          </c:tx>
          <c:spPr>
            <a:solidFill>
              <a:schemeClr val="tx1"/>
            </a:solidFill>
            <a:ln>
              <a:solidFill>
                <a:schemeClr val="tx1"/>
              </a:solidFill>
            </a:ln>
          </c:spPr>
          <c:invertIfNegative val="0"/>
          <c:cat>
            <c:strRef>
              <c:f>hotmobile!$P$5</c:f>
              <c:strCache>
                <c:ptCount val="1"/>
                <c:pt idx="0">
                  <c:v>ISP-1</c:v>
                </c:pt>
              </c:strCache>
            </c:strRef>
          </c:cat>
          <c:val>
            <c:numRef>
              <c:f>SKT!$N$53</c:f>
              <c:numCache>
                <c:formatCode>@</c:formatCode>
                <c:ptCount val="1"/>
                <c:pt idx="0">
                  <c:v>1092.8082682293332</c:v>
                </c:pt>
              </c:numCache>
            </c:numRef>
          </c:val>
        </c:ser>
        <c:ser>
          <c:idx val="1"/>
          <c:order val="1"/>
          <c:tx>
            <c:strRef>
              <c:f>SKT!$O$52</c:f>
              <c:strCache>
                <c:ptCount val="1"/>
                <c:pt idx="0">
                  <c:v>(2) - Duplicate ACK = (3)</c:v>
                </c:pt>
              </c:strCache>
            </c:strRef>
          </c:tx>
          <c:spPr>
            <a:solidFill>
              <a:srgbClr val="00B0F0"/>
            </a:solidFill>
            <a:ln>
              <a:solidFill>
                <a:schemeClr val="tx1"/>
              </a:solidFill>
            </a:ln>
          </c:spPr>
          <c:invertIfNegative val="0"/>
          <c:cat>
            <c:strRef>
              <c:f>hotmobile!$P$5</c:f>
              <c:strCache>
                <c:ptCount val="1"/>
                <c:pt idx="0">
                  <c:v>ISP-1</c:v>
                </c:pt>
              </c:strCache>
            </c:strRef>
          </c:cat>
          <c:val>
            <c:numRef>
              <c:f>SKT!$O$53</c:f>
              <c:numCache>
                <c:formatCode>@</c:formatCode>
                <c:ptCount val="1"/>
                <c:pt idx="0">
                  <c:v>1092.4770833333339</c:v>
                </c:pt>
              </c:numCache>
            </c:numRef>
          </c:val>
        </c:ser>
        <c:dLbls>
          <c:showLegendKey val="0"/>
          <c:showVal val="0"/>
          <c:showCatName val="0"/>
          <c:showSerName val="0"/>
          <c:showPercent val="0"/>
          <c:showBubbleSize val="0"/>
        </c:dLbls>
        <c:gapWidth val="150"/>
        <c:axId val="196068688"/>
        <c:axId val="196069248"/>
      </c:barChart>
      <c:catAx>
        <c:axId val="196068688"/>
        <c:scaling>
          <c:orientation val="minMax"/>
        </c:scaling>
        <c:delete val="0"/>
        <c:axPos val="b"/>
        <c:numFmt formatCode="General" sourceLinked="0"/>
        <c:majorTickMark val="out"/>
        <c:minorTickMark val="none"/>
        <c:tickLblPos val="nextTo"/>
        <c:crossAx val="196069248"/>
        <c:crosses val="autoZero"/>
        <c:auto val="1"/>
        <c:lblAlgn val="ctr"/>
        <c:lblOffset val="100"/>
        <c:noMultiLvlLbl val="0"/>
      </c:catAx>
      <c:valAx>
        <c:axId val="196069248"/>
        <c:scaling>
          <c:orientation val="minMax"/>
          <c:max val="12000"/>
          <c:min val="0"/>
        </c:scaling>
        <c:delete val="0"/>
        <c:axPos val="l"/>
        <c:title>
          <c:tx>
            <c:rich>
              <a:bodyPr rot="-5400000" vert="horz"/>
              <a:lstStyle/>
              <a:p>
                <a:pPr>
                  <a:defRPr/>
                </a:pPr>
                <a:r>
                  <a:rPr lang="en-US"/>
                  <a:t>Volume (KB)</a:t>
                </a:r>
              </a:p>
            </c:rich>
          </c:tx>
          <c:layout/>
          <c:overlay val="0"/>
        </c:title>
        <c:numFmt formatCode="@" sourceLinked="1"/>
        <c:majorTickMark val="out"/>
        <c:minorTickMark val="none"/>
        <c:tickLblPos val="nextTo"/>
        <c:crossAx val="19606868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SKT!$N$62</c:f>
              <c:strCache>
                <c:ptCount val="1"/>
                <c:pt idx="0">
                  <c:v>Accounting</c:v>
                </c:pt>
              </c:strCache>
            </c:strRef>
          </c:tx>
          <c:spPr>
            <a:solidFill>
              <a:schemeClr val="tx1"/>
            </a:solidFill>
            <a:ln>
              <a:solidFill>
                <a:schemeClr val="tx1"/>
              </a:solidFill>
            </a:ln>
          </c:spPr>
          <c:invertIfNegative val="0"/>
          <c:cat>
            <c:strRef>
              <c:f>hotmobile!$P$5</c:f>
              <c:strCache>
                <c:ptCount val="1"/>
                <c:pt idx="0">
                  <c:v>ISP-1</c:v>
                </c:pt>
              </c:strCache>
            </c:strRef>
          </c:cat>
          <c:val>
            <c:numRef>
              <c:f>SKT!$N$63</c:f>
              <c:numCache>
                <c:formatCode>@</c:formatCode>
                <c:ptCount val="1"/>
                <c:pt idx="0">
                  <c:v>1092.8082682293332</c:v>
                </c:pt>
              </c:numCache>
            </c:numRef>
          </c:val>
        </c:ser>
        <c:ser>
          <c:idx val="1"/>
          <c:order val="1"/>
          <c:tx>
            <c:strRef>
              <c:f>SKT!$O$62</c:f>
              <c:strCache>
                <c:ptCount val="1"/>
                <c:pt idx="0">
                  <c:v>(4) - Data Packet Payload = (5)</c:v>
                </c:pt>
              </c:strCache>
            </c:strRef>
          </c:tx>
          <c:spPr>
            <a:pattFill prst="openDmnd">
              <a:fgClr>
                <a:schemeClr val="tx1">
                  <a:lumMod val="75000"/>
                  <a:lumOff val="25000"/>
                </a:schemeClr>
              </a:fgClr>
              <a:bgClr>
                <a:schemeClr val="bg1"/>
              </a:bgClr>
            </a:pattFill>
            <a:ln>
              <a:solidFill>
                <a:schemeClr val="tx1"/>
              </a:solidFill>
            </a:ln>
          </c:spPr>
          <c:invertIfNegative val="0"/>
          <c:cat>
            <c:strRef>
              <c:f>hotmobile!$P$5</c:f>
              <c:strCache>
                <c:ptCount val="1"/>
                <c:pt idx="0">
                  <c:v>ISP-1</c:v>
                </c:pt>
              </c:strCache>
            </c:strRef>
          </c:cat>
          <c:val>
            <c:numLit>
              <c:formatCode>General</c:formatCode>
              <c:ptCount val="1"/>
              <c:pt idx="0">
                <c:v>0</c:v>
              </c:pt>
            </c:numLit>
          </c:val>
        </c:ser>
        <c:dLbls>
          <c:showLegendKey val="0"/>
          <c:showVal val="0"/>
          <c:showCatName val="0"/>
          <c:showSerName val="0"/>
          <c:showPercent val="0"/>
          <c:showBubbleSize val="0"/>
        </c:dLbls>
        <c:gapWidth val="150"/>
        <c:axId val="196070928"/>
        <c:axId val="196071488"/>
      </c:barChart>
      <c:catAx>
        <c:axId val="196070928"/>
        <c:scaling>
          <c:orientation val="minMax"/>
        </c:scaling>
        <c:delete val="0"/>
        <c:axPos val="b"/>
        <c:numFmt formatCode="General" sourceLinked="0"/>
        <c:majorTickMark val="out"/>
        <c:minorTickMark val="none"/>
        <c:tickLblPos val="nextTo"/>
        <c:crossAx val="196071488"/>
        <c:crosses val="autoZero"/>
        <c:auto val="1"/>
        <c:lblAlgn val="ctr"/>
        <c:lblOffset val="100"/>
        <c:noMultiLvlLbl val="0"/>
      </c:catAx>
      <c:valAx>
        <c:axId val="196071488"/>
        <c:scaling>
          <c:orientation val="minMax"/>
          <c:max val="12000"/>
          <c:min val="0"/>
        </c:scaling>
        <c:delete val="0"/>
        <c:axPos val="l"/>
        <c:title>
          <c:tx>
            <c:rich>
              <a:bodyPr rot="-5400000" vert="horz"/>
              <a:lstStyle/>
              <a:p>
                <a:pPr>
                  <a:defRPr/>
                </a:pPr>
                <a:r>
                  <a:rPr lang="en-US"/>
                  <a:t>Volume (KB)</a:t>
                </a:r>
              </a:p>
            </c:rich>
          </c:tx>
          <c:layout/>
          <c:overlay val="0"/>
        </c:title>
        <c:numFmt formatCode="@" sourceLinked="1"/>
        <c:majorTickMark val="out"/>
        <c:minorTickMark val="none"/>
        <c:tickLblPos val="nextTo"/>
        <c:crossAx val="19607092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KT!$N$22</c:f>
              <c:strCache>
                <c:ptCount val="1"/>
                <c:pt idx="0">
                  <c:v>Accounting</c:v>
                </c:pt>
              </c:strCache>
            </c:strRef>
          </c:tx>
          <c:spPr>
            <a:solidFill>
              <a:schemeClr val="tx1"/>
            </a:solidFill>
            <a:ln>
              <a:solidFill>
                <a:schemeClr val="tx1"/>
              </a:solidFill>
            </a:ln>
          </c:spPr>
          <c:invertIfNegative val="0"/>
          <c:cat>
            <c:strRef>
              <c:f>hotmobile!$P$6</c:f>
              <c:strCache>
                <c:ptCount val="1"/>
                <c:pt idx="0">
                  <c:v>ISP-2</c:v>
                </c:pt>
              </c:strCache>
            </c:strRef>
          </c:cat>
          <c:val>
            <c:numRef>
              <c:f>KT!$N$23</c:f>
              <c:numCache>
                <c:formatCode>General</c:formatCode>
                <c:ptCount val="1"/>
                <c:pt idx="0">
                  <c:v>14.969181696666666</c:v>
                </c:pt>
              </c:numCache>
            </c:numRef>
          </c:val>
        </c:ser>
        <c:ser>
          <c:idx val="1"/>
          <c:order val="1"/>
          <c:tx>
            <c:strRef>
              <c:f>KT!$O$22</c:f>
              <c:strCache>
                <c:ptCount val="1"/>
                <c:pt idx="0">
                  <c:v>Total = (1)</c:v>
                </c:pt>
              </c:strCache>
            </c:strRef>
          </c:tx>
          <c:spPr>
            <a:solidFill>
              <a:srgbClr val="FFFF00"/>
            </a:solidFill>
            <a:ln>
              <a:solidFill>
                <a:schemeClr val="tx1"/>
              </a:solidFill>
            </a:ln>
          </c:spPr>
          <c:invertIfNegative val="0"/>
          <c:dPt>
            <c:idx val="2"/>
            <c:invertIfNegative val="0"/>
            <c:bubble3D val="0"/>
          </c:dPt>
          <c:cat>
            <c:strRef>
              <c:f>hotmobile!$P$6</c:f>
              <c:strCache>
                <c:ptCount val="1"/>
                <c:pt idx="0">
                  <c:v>ISP-2</c:v>
                </c:pt>
              </c:strCache>
            </c:strRef>
          </c:cat>
          <c:val>
            <c:numRef>
              <c:f>KT!$O$23</c:f>
              <c:numCache>
                <c:formatCode>@</c:formatCode>
                <c:ptCount val="1"/>
                <c:pt idx="0">
                  <c:v>107.81050650266666</c:v>
                </c:pt>
              </c:numCache>
            </c:numRef>
          </c:val>
        </c:ser>
        <c:dLbls>
          <c:showLegendKey val="0"/>
          <c:showVal val="0"/>
          <c:showCatName val="0"/>
          <c:showSerName val="0"/>
          <c:showPercent val="0"/>
          <c:showBubbleSize val="0"/>
        </c:dLbls>
        <c:gapWidth val="150"/>
        <c:axId val="196074288"/>
        <c:axId val="196074848"/>
      </c:barChart>
      <c:catAx>
        <c:axId val="196074288"/>
        <c:scaling>
          <c:orientation val="minMax"/>
        </c:scaling>
        <c:delete val="0"/>
        <c:axPos val="b"/>
        <c:numFmt formatCode="General" sourceLinked="1"/>
        <c:majorTickMark val="out"/>
        <c:minorTickMark val="none"/>
        <c:tickLblPos val="nextTo"/>
        <c:crossAx val="196074848"/>
        <c:crosses val="autoZero"/>
        <c:auto val="1"/>
        <c:lblAlgn val="ctr"/>
        <c:lblOffset val="100"/>
        <c:noMultiLvlLbl val="0"/>
      </c:catAx>
      <c:valAx>
        <c:axId val="196074848"/>
        <c:scaling>
          <c:orientation val="minMax"/>
          <c:max val="120"/>
          <c:min val="0"/>
        </c:scaling>
        <c:delete val="0"/>
        <c:axPos val="l"/>
        <c:title>
          <c:tx>
            <c:rich>
              <a:bodyPr rot="-5400000" vert="horz"/>
              <a:lstStyle/>
              <a:p>
                <a:pPr>
                  <a:defRPr/>
                </a:pPr>
                <a:r>
                  <a:rPr lang="en-US"/>
                  <a:t>Volume (MB)</a:t>
                </a:r>
              </a:p>
            </c:rich>
          </c:tx>
          <c:layout/>
          <c:overlay val="0"/>
        </c:title>
        <c:numFmt formatCode="General" sourceLinked="1"/>
        <c:majorTickMark val="out"/>
        <c:minorTickMark val="none"/>
        <c:tickLblPos val="nextTo"/>
        <c:crossAx val="19607428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KT!$N$32</c:f>
              <c:strCache>
                <c:ptCount val="1"/>
                <c:pt idx="0">
                  <c:v>Accounting</c:v>
                </c:pt>
              </c:strCache>
            </c:strRef>
          </c:tx>
          <c:spPr>
            <a:solidFill>
              <a:schemeClr val="tx1"/>
            </a:solidFill>
            <a:ln>
              <a:solidFill>
                <a:schemeClr val="tx1"/>
              </a:solidFill>
            </a:ln>
          </c:spPr>
          <c:invertIfNegative val="0"/>
          <c:cat>
            <c:strRef>
              <c:f>hotmobile!$P$6</c:f>
              <c:strCache>
                <c:ptCount val="1"/>
                <c:pt idx="0">
                  <c:v>ISP-2</c:v>
                </c:pt>
              </c:strCache>
            </c:strRef>
          </c:cat>
          <c:val>
            <c:numRef>
              <c:f>KT!$N$33</c:f>
              <c:numCache>
                <c:formatCode>@</c:formatCode>
                <c:ptCount val="1"/>
                <c:pt idx="0">
                  <c:v>14.969181696666666</c:v>
                </c:pt>
              </c:numCache>
            </c:numRef>
          </c:val>
        </c:ser>
        <c:ser>
          <c:idx val="1"/>
          <c:order val="1"/>
          <c:tx>
            <c:strRef>
              <c:f>KT!$O$32</c:f>
              <c:strCache>
                <c:ptCount val="1"/>
                <c:pt idx="0">
                  <c:v>(2) - Retransmitted Data = (3)</c:v>
                </c:pt>
              </c:strCache>
            </c:strRef>
          </c:tx>
          <c:spPr>
            <a:solidFill>
              <a:srgbClr val="92D050"/>
            </a:solidFill>
            <a:ln>
              <a:solidFill>
                <a:schemeClr val="tx1"/>
              </a:solidFill>
            </a:ln>
          </c:spPr>
          <c:invertIfNegative val="0"/>
          <c:cat>
            <c:strRef>
              <c:f>hotmobile!$P$6</c:f>
              <c:strCache>
                <c:ptCount val="1"/>
                <c:pt idx="0">
                  <c:v>ISP-2</c:v>
                </c:pt>
              </c:strCache>
            </c:strRef>
          </c:cat>
          <c:val>
            <c:numRef>
              <c:f>KT!$O$33</c:f>
              <c:numCache>
                <c:formatCode>General</c:formatCode>
                <c:ptCount val="1"/>
                <c:pt idx="0">
                  <c:v>14.971385954799999</c:v>
                </c:pt>
              </c:numCache>
            </c:numRef>
          </c:val>
        </c:ser>
        <c:dLbls>
          <c:showLegendKey val="0"/>
          <c:showVal val="0"/>
          <c:showCatName val="0"/>
          <c:showSerName val="0"/>
          <c:showPercent val="0"/>
          <c:showBubbleSize val="0"/>
        </c:dLbls>
        <c:gapWidth val="150"/>
        <c:axId val="196077648"/>
        <c:axId val="196078208"/>
      </c:barChart>
      <c:catAx>
        <c:axId val="196077648"/>
        <c:scaling>
          <c:orientation val="minMax"/>
        </c:scaling>
        <c:delete val="0"/>
        <c:axPos val="b"/>
        <c:numFmt formatCode="General" sourceLinked="0"/>
        <c:majorTickMark val="out"/>
        <c:minorTickMark val="none"/>
        <c:tickLblPos val="nextTo"/>
        <c:crossAx val="196078208"/>
        <c:crosses val="autoZero"/>
        <c:auto val="1"/>
        <c:lblAlgn val="ctr"/>
        <c:lblOffset val="100"/>
        <c:noMultiLvlLbl val="0"/>
      </c:catAx>
      <c:valAx>
        <c:axId val="196078208"/>
        <c:scaling>
          <c:orientation val="minMax"/>
          <c:max val="120"/>
        </c:scaling>
        <c:delete val="0"/>
        <c:axPos val="l"/>
        <c:title>
          <c:tx>
            <c:rich>
              <a:bodyPr rot="-5400000" vert="horz"/>
              <a:lstStyle/>
              <a:p>
                <a:pPr>
                  <a:defRPr/>
                </a:pPr>
                <a:r>
                  <a:rPr lang="en-US"/>
                  <a:t>Volume (MB)</a:t>
                </a:r>
              </a:p>
            </c:rich>
          </c:tx>
          <c:layout/>
          <c:overlay val="0"/>
        </c:title>
        <c:numFmt formatCode="@" sourceLinked="1"/>
        <c:majorTickMark val="out"/>
        <c:minorTickMark val="none"/>
        <c:tickLblPos val="nextTo"/>
        <c:crossAx val="196077648"/>
        <c:crosses val="autoZero"/>
        <c:crossBetween val="between"/>
        <c:majorUnit val="20"/>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KT!$N$37</c:f>
              <c:strCache>
                <c:ptCount val="1"/>
                <c:pt idx="0">
                  <c:v>Accounting</c:v>
                </c:pt>
              </c:strCache>
            </c:strRef>
          </c:tx>
          <c:spPr>
            <a:solidFill>
              <a:schemeClr val="tx1"/>
            </a:solidFill>
            <a:ln>
              <a:solidFill>
                <a:schemeClr val="tx1"/>
              </a:solidFill>
            </a:ln>
          </c:spPr>
          <c:invertIfNegative val="0"/>
          <c:cat>
            <c:strRef>
              <c:f>hotmobile!$P$6</c:f>
              <c:strCache>
                <c:ptCount val="1"/>
                <c:pt idx="0">
                  <c:v>ISP-2</c:v>
                </c:pt>
              </c:strCache>
            </c:strRef>
          </c:cat>
          <c:val>
            <c:numRef>
              <c:f>KT!$N$38</c:f>
              <c:numCache>
                <c:formatCode>@</c:formatCode>
                <c:ptCount val="1"/>
                <c:pt idx="0">
                  <c:v>14.969181696666666</c:v>
                </c:pt>
              </c:numCache>
            </c:numRef>
          </c:val>
        </c:ser>
        <c:ser>
          <c:idx val="1"/>
          <c:order val="1"/>
          <c:tx>
            <c:strRef>
              <c:f>KT!$O$37</c:f>
              <c:strCache>
                <c:ptCount val="1"/>
                <c:pt idx="0">
                  <c:v>(3) - Duplicate ACK = (4)</c:v>
                </c:pt>
              </c:strCache>
            </c:strRef>
          </c:tx>
          <c:spPr>
            <a:solidFill>
              <a:srgbClr val="00B0F0"/>
            </a:solidFill>
            <a:ln>
              <a:solidFill>
                <a:schemeClr val="tx1"/>
              </a:solidFill>
            </a:ln>
          </c:spPr>
          <c:invertIfNegative val="0"/>
          <c:cat>
            <c:strRef>
              <c:f>hotmobile!$P$6</c:f>
              <c:strCache>
                <c:ptCount val="1"/>
                <c:pt idx="0">
                  <c:v>ISP-2</c:v>
                </c:pt>
              </c:strCache>
            </c:strRef>
          </c:cat>
          <c:val>
            <c:numRef>
              <c:f>KT!$O$38</c:f>
              <c:numCache>
                <c:formatCode>General</c:formatCode>
                <c:ptCount val="1"/>
                <c:pt idx="0">
                  <c:v>10.765050505600005</c:v>
                </c:pt>
              </c:numCache>
            </c:numRef>
          </c:val>
        </c:ser>
        <c:dLbls>
          <c:showLegendKey val="0"/>
          <c:showVal val="0"/>
          <c:showCatName val="0"/>
          <c:showSerName val="0"/>
          <c:showPercent val="0"/>
          <c:showBubbleSize val="0"/>
        </c:dLbls>
        <c:gapWidth val="150"/>
        <c:axId val="196081008"/>
        <c:axId val="196081568"/>
      </c:barChart>
      <c:catAx>
        <c:axId val="196081008"/>
        <c:scaling>
          <c:orientation val="minMax"/>
        </c:scaling>
        <c:delete val="0"/>
        <c:axPos val="b"/>
        <c:numFmt formatCode="General" sourceLinked="0"/>
        <c:majorTickMark val="out"/>
        <c:minorTickMark val="none"/>
        <c:tickLblPos val="nextTo"/>
        <c:crossAx val="196081568"/>
        <c:crosses val="autoZero"/>
        <c:auto val="1"/>
        <c:lblAlgn val="ctr"/>
        <c:lblOffset val="100"/>
        <c:noMultiLvlLbl val="0"/>
      </c:catAx>
      <c:valAx>
        <c:axId val="196081568"/>
        <c:scaling>
          <c:orientation val="minMax"/>
          <c:max val="120"/>
        </c:scaling>
        <c:delete val="0"/>
        <c:axPos val="l"/>
        <c:title>
          <c:tx>
            <c:rich>
              <a:bodyPr rot="-5400000" vert="horz"/>
              <a:lstStyle/>
              <a:p>
                <a:pPr>
                  <a:defRPr/>
                </a:pPr>
                <a:r>
                  <a:rPr lang="en-US"/>
                  <a:t>Volume (MB)</a:t>
                </a:r>
              </a:p>
            </c:rich>
          </c:tx>
          <c:layout/>
          <c:overlay val="0"/>
        </c:title>
        <c:numFmt formatCode="@" sourceLinked="1"/>
        <c:majorTickMark val="out"/>
        <c:minorTickMark val="none"/>
        <c:tickLblPos val="nextTo"/>
        <c:crossAx val="19608100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KT!$N$52</c:f>
              <c:strCache>
                <c:ptCount val="1"/>
                <c:pt idx="0">
                  <c:v>Accounting</c:v>
                </c:pt>
              </c:strCache>
            </c:strRef>
          </c:tx>
          <c:spPr>
            <a:solidFill>
              <a:schemeClr val="tx1"/>
            </a:solidFill>
            <a:ln>
              <a:solidFill>
                <a:schemeClr val="tx1"/>
              </a:solidFill>
            </a:ln>
          </c:spPr>
          <c:invertIfNegative val="0"/>
          <c:cat>
            <c:strRef>
              <c:f>hotmobile!$P$6</c:f>
              <c:strCache>
                <c:ptCount val="1"/>
                <c:pt idx="0">
                  <c:v>ISP-2</c:v>
                </c:pt>
              </c:strCache>
            </c:strRef>
          </c:cat>
          <c:val>
            <c:numRef>
              <c:f>KT!$N$53</c:f>
              <c:numCache>
                <c:formatCode>@</c:formatCode>
                <c:ptCount val="1"/>
                <c:pt idx="0">
                  <c:v>14.969181696666666</c:v>
                </c:pt>
              </c:numCache>
            </c:numRef>
          </c:val>
        </c:ser>
        <c:ser>
          <c:idx val="1"/>
          <c:order val="1"/>
          <c:tx>
            <c:strRef>
              <c:f>KT!$O$52</c:f>
              <c:strCache>
                <c:ptCount val="1"/>
                <c:pt idx="0">
                  <c:v>(6) - Normal Data = (7)</c:v>
                </c:pt>
              </c:strCache>
            </c:strRef>
          </c:tx>
          <c:spPr>
            <a:solidFill>
              <a:schemeClr val="tx1">
                <a:lumMod val="75000"/>
                <a:lumOff val="25000"/>
              </a:schemeClr>
            </a:solidFill>
          </c:spPr>
          <c:invertIfNegative val="0"/>
          <c:cat>
            <c:strRef>
              <c:f>hotmobile!$P$6</c:f>
              <c:strCache>
                <c:ptCount val="1"/>
                <c:pt idx="0">
                  <c:v>ISP-2</c:v>
                </c:pt>
              </c:strCache>
            </c:strRef>
          </c:cat>
          <c:val>
            <c:numRef>
              <c:f>KT!$O$53</c:f>
              <c:numCache>
                <c:formatCode>General</c:formatCode>
                <c:ptCount val="1"/>
                <c:pt idx="0">
                  <c:v>-9.999947536698528E-10</c:v>
                </c:pt>
              </c:numCache>
            </c:numRef>
          </c:val>
        </c:ser>
        <c:dLbls>
          <c:showLegendKey val="0"/>
          <c:showVal val="0"/>
          <c:showCatName val="0"/>
          <c:showSerName val="0"/>
          <c:showPercent val="0"/>
          <c:showBubbleSize val="0"/>
        </c:dLbls>
        <c:gapWidth val="150"/>
        <c:axId val="196084368"/>
        <c:axId val="196084928"/>
      </c:barChart>
      <c:catAx>
        <c:axId val="196084368"/>
        <c:scaling>
          <c:orientation val="minMax"/>
        </c:scaling>
        <c:delete val="0"/>
        <c:axPos val="b"/>
        <c:numFmt formatCode="General" sourceLinked="0"/>
        <c:majorTickMark val="out"/>
        <c:minorTickMark val="none"/>
        <c:tickLblPos val="nextTo"/>
        <c:crossAx val="196084928"/>
        <c:crosses val="autoZero"/>
        <c:auto val="1"/>
        <c:lblAlgn val="ctr"/>
        <c:lblOffset val="100"/>
        <c:noMultiLvlLbl val="0"/>
      </c:catAx>
      <c:valAx>
        <c:axId val="196084928"/>
        <c:scaling>
          <c:orientation val="minMax"/>
          <c:max val="120"/>
          <c:min val="0"/>
        </c:scaling>
        <c:delete val="0"/>
        <c:axPos val="l"/>
        <c:title>
          <c:tx>
            <c:rich>
              <a:bodyPr rot="-5400000" vert="horz"/>
              <a:lstStyle/>
              <a:p>
                <a:pPr>
                  <a:defRPr/>
                </a:pPr>
                <a:r>
                  <a:rPr lang="en-US"/>
                  <a:t>Volume (MB)</a:t>
                </a:r>
              </a:p>
            </c:rich>
          </c:tx>
          <c:layout/>
          <c:overlay val="0"/>
        </c:title>
        <c:numFmt formatCode="@" sourceLinked="1"/>
        <c:majorTickMark val="out"/>
        <c:minorTickMark val="none"/>
        <c:tickLblPos val="nextTo"/>
        <c:crossAx val="196084368"/>
        <c:crosses val="autoZero"/>
        <c:crossBetween val="between"/>
      </c:valAx>
      <c:spPr>
        <a:noFill/>
        <a:ln w="25400">
          <a:noFill/>
        </a:ln>
      </c:spPr>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SKT!$N$37</c:f>
              <c:strCache>
                <c:ptCount val="1"/>
                <c:pt idx="0">
                  <c:v>Accounting</c:v>
                </c:pt>
              </c:strCache>
            </c:strRef>
          </c:tx>
          <c:spPr>
            <a:solidFill>
              <a:schemeClr val="tx1"/>
            </a:solidFill>
            <a:ln>
              <a:solidFill>
                <a:schemeClr val="tx1"/>
              </a:solidFill>
            </a:ln>
          </c:spPr>
          <c:invertIfNegative val="0"/>
          <c:cat>
            <c:strRef>
              <c:f>hotmobile3!$O$2</c:f>
              <c:strCache>
                <c:ptCount val="1"/>
                <c:pt idx="0">
                  <c:v>ISP-1</c:v>
                </c:pt>
              </c:strCache>
            </c:strRef>
          </c:cat>
          <c:val>
            <c:numRef>
              <c:f>SKT!$N$40</c:f>
              <c:numCache>
                <c:formatCode>@</c:formatCode>
                <c:ptCount val="1"/>
                <c:pt idx="0">
                  <c:v>5469.3736979169998</c:v>
                </c:pt>
              </c:numCache>
            </c:numRef>
          </c:val>
        </c:ser>
        <c:ser>
          <c:idx val="1"/>
          <c:order val="1"/>
          <c:tx>
            <c:strRef>
              <c:f>SKT!$O$37</c:f>
              <c:strCache>
                <c:ptCount val="1"/>
                <c:pt idx="0">
                  <c:v>Total = (1)</c:v>
                </c:pt>
              </c:strCache>
            </c:strRef>
          </c:tx>
          <c:spPr>
            <a:solidFill>
              <a:srgbClr val="FFFF00"/>
            </a:solidFill>
            <a:ln>
              <a:solidFill>
                <a:schemeClr val="tx1"/>
              </a:solidFill>
            </a:ln>
          </c:spPr>
          <c:invertIfNegative val="0"/>
          <c:dPt>
            <c:idx val="2"/>
            <c:invertIfNegative val="0"/>
            <c:bubble3D val="0"/>
          </c:dPt>
          <c:cat>
            <c:strRef>
              <c:f>hotmobile3!$O$2</c:f>
              <c:strCache>
                <c:ptCount val="1"/>
                <c:pt idx="0">
                  <c:v>ISP-1</c:v>
                </c:pt>
              </c:strCache>
            </c:strRef>
          </c:cat>
          <c:val>
            <c:numRef>
              <c:f>SKT!$O$40</c:f>
              <c:numCache>
                <c:formatCode>General</c:formatCode>
                <c:ptCount val="1"/>
                <c:pt idx="0">
                  <c:v>10982.80859375</c:v>
                </c:pt>
              </c:numCache>
            </c:numRef>
          </c:val>
        </c:ser>
        <c:dLbls>
          <c:showLegendKey val="0"/>
          <c:showVal val="0"/>
          <c:showCatName val="0"/>
          <c:showSerName val="0"/>
          <c:showPercent val="0"/>
          <c:showBubbleSize val="0"/>
        </c:dLbls>
        <c:gapWidth val="150"/>
        <c:axId val="196924848"/>
        <c:axId val="196925408"/>
      </c:barChart>
      <c:catAx>
        <c:axId val="196924848"/>
        <c:scaling>
          <c:orientation val="minMax"/>
        </c:scaling>
        <c:delete val="0"/>
        <c:axPos val="b"/>
        <c:numFmt formatCode="General" sourceLinked="0"/>
        <c:majorTickMark val="out"/>
        <c:minorTickMark val="none"/>
        <c:tickLblPos val="nextTo"/>
        <c:crossAx val="196925408"/>
        <c:crosses val="autoZero"/>
        <c:auto val="1"/>
        <c:lblAlgn val="ctr"/>
        <c:lblOffset val="100"/>
        <c:noMultiLvlLbl val="0"/>
      </c:catAx>
      <c:valAx>
        <c:axId val="196925408"/>
        <c:scaling>
          <c:orientation val="minMax"/>
          <c:max val="14000"/>
          <c:min val="0"/>
        </c:scaling>
        <c:delete val="0"/>
        <c:axPos val="l"/>
        <c:title>
          <c:tx>
            <c:rich>
              <a:bodyPr rot="-5400000" vert="horz"/>
              <a:lstStyle/>
              <a:p>
                <a:pPr>
                  <a:defRPr/>
                </a:pPr>
                <a:r>
                  <a:rPr lang="en-US"/>
                  <a:t>Volume (KB)</a:t>
                </a:r>
              </a:p>
            </c:rich>
          </c:tx>
          <c:layout/>
          <c:overlay val="0"/>
        </c:title>
        <c:numFmt formatCode="@" sourceLinked="1"/>
        <c:majorTickMark val="out"/>
        <c:minorTickMark val="none"/>
        <c:tickLblPos val="nextTo"/>
        <c:crossAx val="196924848"/>
        <c:crosses val="autoZero"/>
        <c:crossBetween val="between"/>
      </c:valAx>
    </c:plotArea>
    <c:plotVisOnly val="1"/>
    <c:dispBlanksAs val="gap"/>
    <c:showDLblsOverMax val="0"/>
  </c:chart>
  <c:txPr>
    <a:bodyPr/>
    <a:lstStyle/>
    <a:p>
      <a:pPr>
        <a:defRPr sz="1400">
          <a:latin typeface="Times New Roman" pitchFamily="18" charset="0"/>
          <a:cs typeface="Times New Roman" pitchFamily="18" charset="0"/>
        </a:defRPr>
      </a:pPr>
      <a:endParaRPr lang="ko-K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5A3AF334-9DE7-4615-A855-4109288374B9}" type="datetimeFigureOut">
              <a:rPr lang="ko-KR" altLang="en-US" smtClean="0"/>
              <a:t>2013-09-30</a:t>
            </a:fld>
            <a:endParaRPr lang="ko-KR" altLang="en-US"/>
          </a:p>
        </p:txBody>
      </p:sp>
      <p:sp>
        <p:nvSpPr>
          <p:cNvPr id="4" name="바닥글 개체 틀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B6D9840B-BEF6-4DBB-AAA8-ABD5386735C1}" type="slidenum">
              <a:rPr lang="ko-KR" altLang="en-US" smtClean="0"/>
              <a:t>‹#›</a:t>
            </a:fld>
            <a:endParaRPr lang="ko-KR" altLang="en-US"/>
          </a:p>
        </p:txBody>
      </p:sp>
    </p:spTree>
    <p:extLst>
      <p:ext uri="{BB962C8B-B14F-4D97-AF65-F5344CB8AC3E}">
        <p14:creationId xmlns:p14="http://schemas.microsoft.com/office/powerpoint/2010/main" val="2352684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EF4EAA3A-37B1-4AB7-A696-69AA053FD764}" type="datetimeFigureOut">
              <a:rPr lang="ko-KR" altLang="en-US" smtClean="0"/>
              <a:t>2013-09-30</a:t>
            </a:fld>
            <a:endParaRPr lang="ko-KR" altLang="en-US"/>
          </a:p>
        </p:txBody>
      </p:sp>
      <p:sp>
        <p:nvSpPr>
          <p:cNvPr id="4" name="슬라이드 이미지 개체 틀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8B2D3E7A-294E-4D68-9D60-A9A6DB86DB4E}" type="slidenum">
              <a:rPr lang="ko-KR" altLang="en-US" smtClean="0"/>
              <a:t>‹#›</a:t>
            </a:fld>
            <a:endParaRPr lang="ko-KR" altLang="en-US"/>
          </a:p>
        </p:txBody>
      </p:sp>
    </p:spTree>
    <p:extLst>
      <p:ext uri="{BB962C8B-B14F-4D97-AF65-F5344CB8AC3E}">
        <p14:creationId xmlns:p14="http://schemas.microsoft.com/office/powerpoint/2010/main" val="323670342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Good morning. My name is </a:t>
            </a:r>
            <a:r>
              <a:rPr lang="en-US" altLang="ko-KR" dirty="0" err="1" smtClean="0"/>
              <a:t>Younghwan</a:t>
            </a:r>
            <a:r>
              <a:rPr lang="en-US" altLang="ko-KR" baseline="0" dirty="0" smtClean="0"/>
              <a:t> Go, I’m going to talk </a:t>
            </a:r>
            <a:r>
              <a:rPr lang="en-US" altLang="ko-KR" dirty="0" smtClean="0"/>
              <a:t>about whether we should account</a:t>
            </a:r>
            <a:r>
              <a:rPr lang="en-US" altLang="ko-KR" baseline="0" dirty="0" smtClean="0"/>
              <a:t> for TCP retransmissions in the cellular traffic or not.</a:t>
            </a:r>
          </a:p>
          <a:p>
            <a:r>
              <a:rPr lang="en-US" altLang="ko-KR" baseline="0" dirty="0" smtClean="0"/>
              <a:t>This is a joint work with Denis, </a:t>
            </a:r>
            <a:r>
              <a:rPr lang="en-US" altLang="ko-KR" baseline="0" dirty="0" err="1" smtClean="0"/>
              <a:t>Shinae</a:t>
            </a:r>
            <a:r>
              <a:rPr lang="en-US" altLang="ko-KR" baseline="0" dirty="0" smtClean="0"/>
              <a:t>, </a:t>
            </a:r>
            <a:r>
              <a:rPr lang="en-US" altLang="ko-KR" baseline="0" dirty="0" err="1" smtClean="0"/>
              <a:t>KyoungSoo</a:t>
            </a:r>
            <a:r>
              <a:rPr lang="en-US" altLang="ko-KR" baseline="0" dirty="0" smtClean="0"/>
              <a:t> and </a:t>
            </a:r>
            <a:r>
              <a:rPr lang="en-US" altLang="ko-KR" baseline="0" dirty="0" err="1" smtClean="0"/>
              <a:t>Yongdae</a:t>
            </a:r>
            <a:r>
              <a:rPr lang="en-US" altLang="ko-KR" baseline="0" smtClean="0"/>
              <a:t>.</a:t>
            </a:r>
            <a:endParaRPr lang="ko-KR" altLang="en-US" dirty="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a:t>
            </a:fld>
            <a:endParaRPr lang="ko-KR" altLang="en-US"/>
          </a:p>
        </p:txBody>
      </p:sp>
    </p:spTree>
    <p:extLst>
      <p:ext uri="{BB962C8B-B14F-4D97-AF65-F5344CB8AC3E}">
        <p14:creationId xmlns:p14="http://schemas.microsoft.com/office/powerpoint/2010/main" val="3119736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ISP-1</a:t>
            </a:r>
            <a:r>
              <a:rPr lang="en-US" altLang="ko-KR" baseline="0" dirty="0" smtClean="0"/>
              <a:t> : 1MB 10 times</a:t>
            </a:r>
          </a:p>
          <a:p>
            <a:r>
              <a:rPr lang="en-US" altLang="ko-KR" baseline="0" dirty="0" smtClean="0"/>
              <a:t>ISP-2, 3: 10MB 10 times</a:t>
            </a:r>
            <a:endParaRPr lang="en-US" altLang="ko-KR" dirty="0" smtClean="0"/>
          </a:p>
          <a:p>
            <a:endParaRPr lang="en-US" altLang="ko-KR" dirty="0" smtClean="0"/>
          </a:p>
          <a:p>
            <a:r>
              <a:rPr lang="en-US" altLang="ko-KR" dirty="0" smtClean="0"/>
              <a:t>We see that </a:t>
            </a:r>
            <a:r>
              <a:rPr lang="en-US" altLang="ko-KR" dirty="0" smtClean="0"/>
              <a:t>South Korean ISPs do </a:t>
            </a:r>
            <a:r>
              <a:rPr lang="en-US" altLang="ko-KR" dirty="0" smtClean="0"/>
              <a:t>not account for TCP</a:t>
            </a:r>
            <a:r>
              <a:rPr lang="en-US" altLang="ko-KR" baseline="0" dirty="0" smtClean="0"/>
              <a:t> retransmissions.</a:t>
            </a:r>
          </a:p>
          <a:p>
            <a:r>
              <a:rPr lang="en-US" altLang="ko-KR" baseline="0" dirty="0" smtClean="0"/>
              <a:t>Let’s look at them in more detail by separating packets by each type.</a:t>
            </a:r>
          </a:p>
          <a:p>
            <a:r>
              <a:rPr lang="en-US" altLang="ko-KR" baseline="0" dirty="0" smtClean="0"/>
              <a:t>Left graph shows the accounting volume of ISP-1 in KBs while the right graph shows the volume of </a:t>
            </a:r>
            <a:r>
              <a:rPr lang="en-US" altLang="ko-KR" baseline="0" dirty="0" smtClean="0"/>
              <a:t>ISP-2, 3 </a:t>
            </a:r>
            <a:r>
              <a:rPr lang="en-US" altLang="ko-KR" baseline="0" dirty="0" smtClean="0"/>
              <a:t>in MBs.</a:t>
            </a:r>
          </a:p>
          <a:p>
            <a:r>
              <a:rPr lang="en-US" altLang="ko-KR" baseline="0" dirty="0" smtClean="0"/>
              <a:t>The black bar shows the volume that the user actually has to pay.</a:t>
            </a:r>
          </a:p>
          <a:p>
            <a:r>
              <a:rPr lang="en-US" altLang="ko-KR" baseline="0" dirty="0" smtClean="0"/>
              <a:t>We see that although both ISPs do not account for retransmission packets, their policy differs a little on what packets they do account for.</a:t>
            </a:r>
          </a:p>
          <a:p>
            <a:r>
              <a:rPr lang="en-US" altLang="ko-KR" baseline="0" dirty="0" smtClean="0"/>
              <a:t>While ISP-1 does not account for duplicate ACKs, </a:t>
            </a:r>
            <a:r>
              <a:rPr lang="en-US" altLang="ko-KR" baseline="0" dirty="0" smtClean="0"/>
              <a:t>ISP-2, 3 </a:t>
            </a:r>
            <a:r>
              <a:rPr lang="en-US" altLang="ko-KR" baseline="0" dirty="0" smtClean="0"/>
              <a:t>does.</a:t>
            </a:r>
          </a:p>
          <a:p>
            <a:endParaRPr lang="en-US" altLang="ko-KR" baseline="0" dirty="0" smtClean="0"/>
          </a:p>
          <a:p>
            <a:r>
              <a:rPr lang="en-US" altLang="ko-KR" baseline="0" dirty="0" smtClean="0"/>
              <a:t>What’s more interesting is that </a:t>
            </a:r>
            <a:r>
              <a:rPr lang="en-US" altLang="ko-KR" baseline="0" dirty="0" smtClean="0"/>
              <a:t>U.S. ISPs account </a:t>
            </a:r>
            <a:r>
              <a:rPr lang="en-US" altLang="ko-KR" baseline="0" dirty="0" smtClean="0"/>
              <a:t>for all retransmission packets, which means that in case of ISP-2’s test, ISPs 3, 4 &amp; 5 will charge you for 108MB instead of 15MB.</a:t>
            </a:r>
          </a:p>
          <a:p>
            <a:r>
              <a:rPr lang="en-US" altLang="ko-KR" baseline="0" dirty="0" smtClean="0"/>
              <a:t>This raises a vulnerability in cellular accounting.</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10</a:t>
            </a:fld>
            <a:endParaRPr lang="ko-KR" altLang="en-US"/>
          </a:p>
        </p:txBody>
      </p:sp>
    </p:spTree>
    <p:extLst>
      <p:ext uri="{BB962C8B-B14F-4D97-AF65-F5344CB8AC3E}">
        <p14:creationId xmlns:p14="http://schemas.microsoft.com/office/powerpoint/2010/main" val="164303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Let’s first focus on the usage-inflation attack.</a:t>
            </a:r>
          </a:p>
          <a:p>
            <a:r>
              <a:rPr lang="en-US" altLang="ko-KR" dirty="0" smtClean="0"/>
              <a:t>The “usage-inflation” attack arbitrarily</a:t>
            </a:r>
            <a:r>
              <a:rPr lang="en-US" altLang="ko-KR" baseline="0" dirty="0" smtClean="0"/>
              <a:t> inflates the cellular data usage of a target subscriber by intentionally retransmitting packets in the flow even without actual packet losses.</a:t>
            </a:r>
            <a:r>
              <a:rPr lang="ko-KR" altLang="en-US" baseline="0" dirty="0" smtClean="0"/>
              <a:t> </a:t>
            </a:r>
            <a:r>
              <a:rPr lang="en-US" altLang="ko-KR" baseline="0" dirty="0" smtClean="0"/>
              <a:t>As a result, any ISP that follows the blind accounting policy will end up inflating the victim user’s bill. </a:t>
            </a:r>
          </a:p>
          <a:p>
            <a:endParaRPr lang="en-US" altLang="ko-KR" baseline="0" dirty="0" smtClean="0"/>
          </a:p>
          <a:p>
            <a:r>
              <a:rPr lang="en-US" altLang="ko-KR" baseline="0" dirty="0" smtClean="0"/>
              <a:t>Here’s one real-world attack scenario that we envision. A malicious attacker sends a phishing SMS message to a target client with the URL that leads to a malicious site.</a:t>
            </a:r>
          </a:p>
          <a:p>
            <a:endParaRPr lang="en-US" altLang="ko-KR" baseline="0" dirty="0" smtClean="0"/>
          </a:p>
          <a:p>
            <a:r>
              <a:rPr lang="en-US" altLang="ko-KR" baseline="0" dirty="0" smtClean="0"/>
              <a:t>When a user clicks on the link, he is redirected to that malicious Web server that inflates the usage by spurious packet retransmissions in the background. However, at the application layer, the server transfers the requested content to the client in a normal TCP connection. </a:t>
            </a:r>
          </a:p>
          <a:p>
            <a:endParaRPr lang="en-US" altLang="ko-KR" baseline="0" dirty="0" smtClean="0"/>
          </a:p>
          <a:p>
            <a:r>
              <a:rPr lang="en-US" altLang="ko-KR" baseline="0" dirty="0" smtClean="0"/>
              <a:t>The strength of this attack is that we do not need any modification of the client. As long as the user is redirected to the server, the attacker can inject any number of retransmission packets, which does not violate the TCP semantics.</a:t>
            </a:r>
          </a:p>
          <a:p>
            <a:r>
              <a:rPr lang="en-US" altLang="ko-KR" baseline="0" dirty="0" smtClean="0"/>
              <a:t>Moreover, the user does not notice that any attack has taken place unless he checks the usage. Some of you may think that the attack must last long to actually inflate the user. Actually, we were able to inflate the user by over 1GB in just 9 minutes!</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11</a:t>
            </a:fld>
            <a:endParaRPr lang="ko-KR" altLang="en-US"/>
          </a:p>
        </p:txBody>
      </p:sp>
    </p:spTree>
    <p:extLst>
      <p:ext uri="{BB962C8B-B14F-4D97-AF65-F5344CB8AC3E}">
        <p14:creationId xmlns:p14="http://schemas.microsoft.com/office/powerpoint/2010/main" val="658496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can carry out “usage-inflation” attack via</a:t>
            </a:r>
            <a:r>
              <a:rPr lang="en-US" altLang="ko-KR" baseline="0" dirty="0" smtClean="0"/>
              <a:t> </a:t>
            </a:r>
            <a:r>
              <a:rPr lang="en-US" altLang="ko-KR" dirty="0" smtClean="0"/>
              <a:t>two methods.</a:t>
            </a:r>
            <a:r>
              <a:rPr lang="en-US" altLang="ko-KR" baseline="0" dirty="0" smtClean="0"/>
              <a:t> First, we can start retransmitting after the client finishes downloading the content. That is, the server pretends that it did not receive the client’s FIN/RST and starts retransmitting the packets. Here is how it works…</a:t>
            </a:r>
          </a:p>
          <a:p>
            <a:endParaRPr lang="en-US" altLang="ko-KR" baseline="0" dirty="0" smtClean="0"/>
          </a:p>
          <a:p>
            <a:r>
              <a:rPr lang="en-US" altLang="ko-KR" baseline="0" dirty="0" smtClean="0"/>
              <a:t>This is advantageous in that the attacker can greatly overcharge the user by utilizing the full bandwidth. </a:t>
            </a:r>
          </a:p>
          <a:p>
            <a:endParaRPr lang="en-US" altLang="ko-KR" baseline="0" dirty="0" smtClean="0"/>
          </a:p>
          <a:p>
            <a:r>
              <a:rPr lang="en-US" altLang="ko-KR" baseline="0" dirty="0" smtClean="0"/>
              <a:t>We have confirmed that some ISPs keep the connection on, allowing us to carry out the attack even after 4 hours.</a:t>
            </a:r>
            <a:endParaRPr lang="ko-KR" altLang="en-US" dirty="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12</a:t>
            </a:fld>
            <a:endParaRPr lang="ko-KR" altLang="en-US"/>
          </a:p>
        </p:txBody>
      </p:sp>
    </p:spTree>
    <p:extLst>
      <p:ext uri="{BB962C8B-B14F-4D97-AF65-F5344CB8AC3E}">
        <p14:creationId xmlns:p14="http://schemas.microsoft.com/office/powerpoint/2010/main" val="171499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Although</a:t>
            </a:r>
            <a:r>
              <a:rPr lang="en-US" altLang="ko-KR" baseline="0" dirty="0" smtClean="0"/>
              <a:t> strong, this has a weakness that the ISP can easily detect the attack by preventing high retransmissions after FIN/RST.</a:t>
            </a:r>
          </a:p>
          <a:p>
            <a:endParaRPr lang="en-US" altLang="ko-KR" baseline="0" dirty="0" smtClean="0"/>
          </a:p>
          <a:p>
            <a:r>
              <a:rPr lang="en-US" altLang="ko-KR" dirty="0" smtClean="0"/>
              <a:t>A more sophisticated</a:t>
            </a:r>
            <a:r>
              <a:rPr lang="en-US" altLang="ko-KR" baseline="0" dirty="0" smtClean="0"/>
              <a:t> attack is to embed the retransmission packets in the middle of the data transfer. Instead of blindly retransmitting the same packet over and over again, the attacker can carefully pick a random packet in its send window. </a:t>
            </a:r>
          </a:p>
          <a:p>
            <a:endParaRPr lang="en-US" altLang="ko-KR" baseline="0" dirty="0" smtClean="0"/>
          </a:p>
          <a:p>
            <a:r>
              <a:rPr lang="en-US" altLang="ko-KR" baseline="0" dirty="0" smtClean="0"/>
              <a:t>To prevent the user from noticing a slowdown, the attacker can control the </a:t>
            </a:r>
            <a:r>
              <a:rPr lang="en-US" altLang="ko-KR" baseline="0" dirty="0" err="1" smtClean="0"/>
              <a:t>goodput</a:t>
            </a:r>
            <a:r>
              <a:rPr lang="en-US" altLang="ko-KR" baseline="0" dirty="0" smtClean="0"/>
              <a:t> in case of interactive contents.</a:t>
            </a:r>
          </a:p>
          <a:p>
            <a:r>
              <a:rPr lang="en-US" altLang="ko-KR" sz="1200" b="0" i="0" u="none" strike="noStrike" kern="1200" baseline="0" dirty="0" smtClean="0">
                <a:solidFill>
                  <a:schemeClr val="tx1"/>
                </a:solidFill>
                <a:latin typeface="+mn-lt"/>
                <a:ea typeface="+mn-ea"/>
                <a:cs typeface="+mn-cs"/>
              </a:rPr>
              <a:t>(Audio stream typically requires 500 Kbps while video streaming requires 2 Mbps)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Here’s a graph that shows the effect of inserting retransmission to the stream of normal packets. We see that as the number of retransmissions per packet increases, the bandwidth decreases linearly. So if we pick the right number of retransmissions, we’ll be able to inflate the user without alerting the user with a slowdown</a:t>
            </a:r>
            <a:r>
              <a:rPr lang="en-US" altLang="ko-KR" sz="1200" b="0" i="0" u="none" strike="noStrike" kern="1200" baseline="0" dirty="0" smtClean="0">
                <a:solidFill>
                  <a:schemeClr val="tx1"/>
                </a:solidFill>
                <a:latin typeface="+mn-lt"/>
                <a:ea typeface="+mn-ea"/>
                <a:cs typeface="+mn-cs"/>
              </a:rPr>
              <a:t>.</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So we showed at attack for U.S. ISPs. Then what about South Korean ISPs? They are not vulnerable to usage-inflation attack.</a:t>
            </a:r>
            <a:endParaRPr lang="en-US" altLang="ko-KR" sz="1200" b="0" i="0" u="none" strike="noStrike" kern="1200" baseline="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13</a:t>
            </a:fld>
            <a:endParaRPr lang="ko-KR" altLang="en-US"/>
          </a:p>
        </p:txBody>
      </p:sp>
    </p:spTree>
    <p:extLst>
      <p:ext uri="{BB962C8B-B14F-4D97-AF65-F5344CB8AC3E}">
        <p14:creationId xmlns:p14="http://schemas.microsoft.com/office/powerpoint/2010/main" val="23379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order to check for this, we</a:t>
            </a:r>
            <a:r>
              <a:rPr lang="en-US" altLang="ko-KR" baseline="0" dirty="0" smtClean="0"/>
              <a:t> create TCP-tunneled retransmission packets where the payload of retransmitted packets are different.</a:t>
            </a:r>
          </a:p>
          <a:p>
            <a:r>
              <a:rPr lang="en-US" altLang="ko-KR" baseline="0" dirty="0" smtClean="0"/>
              <a:t>…(Explain the result)</a:t>
            </a:r>
          </a:p>
          <a:p>
            <a:r>
              <a:rPr lang="en-US" altLang="ko-KR" baseline="0" dirty="0" smtClean="0"/>
              <a:t>We find that ISPs do not account for TCP-tunneled retransmission packets!</a:t>
            </a:r>
          </a:p>
          <a:p>
            <a:r>
              <a:rPr lang="en-US" altLang="ko-KR" baseline="0" dirty="0" smtClean="0"/>
              <a:t>This is pretty intuitive since analyzing the payload of all packets would require lots of CPU cycles, a huge performance overhead</a:t>
            </a:r>
            <a:r>
              <a:rPr lang="en-US" altLang="ko-KR" baseline="0" dirty="0" smtClean="0"/>
              <a:t>.</a:t>
            </a:r>
            <a:endParaRPr lang="en-US" altLang="ko-KR" baseline="0" dirty="0" smtClean="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14</a:t>
            </a:fld>
            <a:endParaRPr lang="ko-KR" altLang="en-US"/>
          </a:p>
        </p:txBody>
      </p:sp>
    </p:spTree>
    <p:extLst>
      <p:ext uri="{BB962C8B-B14F-4D97-AF65-F5344CB8AC3E}">
        <p14:creationId xmlns:p14="http://schemas.microsoft.com/office/powerpoint/2010/main" val="1538282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Next, if</a:t>
            </a:r>
            <a:r>
              <a:rPr lang="en-US" altLang="ko-KR" sz="1200" b="0" i="0" u="none" strike="noStrike" kern="1200" baseline="0" dirty="0" smtClean="0">
                <a:solidFill>
                  <a:schemeClr val="tx1"/>
                </a:solidFill>
                <a:latin typeface="+mn-lt"/>
                <a:ea typeface="+mn-ea"/>
                <a:cs typeface="+mn-cs"/>
              </a:rPr>
              <a:t> the cellular ISPs decide to exclude retransmission packets from billing, an adversary can launch a “free-riding” attack against them by tunneling the actual payload in  a retransmission packet. This is possible since the ISP only inspects the TCP header. This is pretty intuitive since to validate the retransmission, the ISP would have to buffer all payloads for future comparison, which is not easy.</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is how the attack works. </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15</a:t>
            </a:fld>
            <a:endParaRPr lang="ko-KR" altLang="en-US"/>
          </a:p>
        </p:txBody>
      </p:sp>
    </p:spTree>
    <p:extLst>
      <p:ext uri="{BB962C8B-B14F-4D97-AF65-F5344CB8AC3E}">
        <p14:creationId xmlns:p14="http://schemas.microsoft.com/office/powerpoint/2010/main" val="332521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 is the overall architecture of</a:t>
            </a:r>
            <a:r>
              <a:rPr lang="en-US" altLang="ko-KR" baseline="0" dirty="0" smtClean="0"/>
              <a:t> the attack implementation.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On the client side, we run a modified </a:t>
            </a:r>
            <a:r>
              <a:rPr lang="en-US" altLang="ko-KR" sz="1200" b="0" i="0" u="none" strike="noStrike" kern="1200" baseline="0" dirty="0" err="1" smtClean="0">
                <a:solidFill>
                  <a:schemeClr val="tx1"/>
                </a:solidFill>
                <a:latin typeface="+mn-lt"/>
                <a:ea typeface="+mn-ea"/>
                <a:cs typeface="+mn-cs"/>
              </a:rPr>
              <a:t>VTun</a:t>
            </a:r>
            <a:r>
              <a:rPr lang="en-US" altLang="ko-KR" sz="1200" b="0" i="0" u="none" strike="noStrike" kern="1200" baseline="0" dirty="0" smtClean="0">
                <a:solidFill>
                  <a:schemeClr val="tx1"/>
                </a:solidFill>
                <a:latin typeface="+mn-lt"/>
                <a:ea typeface="+mn-ea"/>
                <a:cs typeface="+mn-cs"/>
              </a:rPr>
              <a:t> daemon that captures all the packets from applications and insert new TCP/IP headers destined to the tunneling proxy.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tunneling proxy is responsible for </a:t>
            </a:r>
            <a:r>
              <a:rPr lang="en-US" altLang="ko-KR" sz="1200" b="0" i="0" u="none" strike="noStrike" kern="1200" baseline="0" dirty="0" err="1" smtClean="0">
                <a:solidFill>
                  <a:schemeClr val="tx1"/>
                </a:solidFill>
                <a:latin typeface="+mn-lt"/>
                <a:ea typeface="+mn-ea"/>
                <a:cs typeface="+mn-cs"/>
              </a:rPr>
              <a:t>detunneling</a:t>
            </a:r>
            <a:r>
              <a:rPr lang="en-US" altLang="ko-KR" sz="1200" b="0" i="0" u="none" strike="noStrike" kern="1200" baseline="0" dirty="0" smtClean="0">
                <a:solidFill>
                  <a:schemeClr val="tx1"/>
                </a:solidFill>
                <a:latin typeface="+mn-lt"/>
                <a:ea typeface="+mn-ea"/>
                <a:cs typeface="+mn-cs"/>
              </a:rPr>
              <a:t> the packets from the client and relaying the original packets to the real destination. After decrypting the payload and extracting the original packet, the proxy forwards it to a NAT table. NAT is responsible for translating the client-side IP address and the port number to those of the proxy and vice versa. The downstream case works in the same way.</a:t>
            </a:r>
            <a:endParaRPr lang="ko-KR" altLang="en-US" dirty="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16</a:t>
            </a:fld>
            <a:endParaRPr lang="ko-KR" altLang="en-US"/>
          </a:p>
        </p:txBody>
      </p:sp>
    </p:spTree>
    <p:extLst>
      <p:ext uri="{BB962C8B-B14F-4D97-AF65-F5344CB8AC3E}">
        <p14:creationId xmlns:p14="http://schemas.microsoft.com/office/powerpoint/2010/main" val="1939626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have seen a massive growth in the cellular data</a:t>
            </a:r>
            <a:r>
              <a:rPr lang="en-US" altLang="ko-KR" baseline="0" dirty="0" smtClean="0"/>
              <a:t> usage.</a:t>
            </a:r>
          </a:p>
          <a:p>
            <a:r>
              <a:rPr lang="en-US" altLang="ko-KR" baseline="0" dirty="0" smtClean="0"/>
              <a:t>However, the cellular ISPs are in a dilemma on whether to account for TCP retransmissions or not.</a:t>
            </a:r>
          </a:p>
          <a:p>
            <a:r>
              <a:rPr lang="en-US" altLang="ko-KR" baseline="0" dirty="0" smtClean="0"/>
              <a:t>Through experiments, we see that no ISPs have perfect accounting policy for TCP retransmissions.</a:t>
            </a:r>
          </a:p>
          <a:p>
            <a:r>
              <a:rPr lang="en-US" altLang="ko-KR" baseline="0" dirty="0" smtClean="0"/>
              <a:t>Some ISPs account for duplicate ACKs, some ISPs do not account for TCP headers of all partially-retransmitted payload packets.</a:t>
            </a:r>
          </a:p>
          <a:p>
            <a:r>
              <a:rPr lang="en-US" altLang="ko-KR" baseline="0" dirty="0" smtClean="0"/>
              <a:t>Moreover, we have shown that whether we account for TCP retransmissions or not, ISPs are vulnerable to either usage-inflation attack or free-riding retransmission attack.</a:t>
            </a:r>
          </a:p>
          <a:p>
            <a:r>
              <a:rPr lang="en-US" altLang="ko-KR" baseline="0" dirty="0" smtClean="0"/>
              <a:t>For future work, we suggest a probabilistic DPI system, which can accurately detect fake TCP retransmissions </a:t>
            </a:r>
            <a:r>
              <a:rPr lang="en-US" altLang="ko-KR" baseline="0" smtClean="0"/>
              <a:t>in high-speed.</a:t>
            </a:r>
            <a:endParaRPr lang="ko-KR" altLang="en-US"/>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18</a:t>
            </a:fld>
            <a:endParaRPr lang="ko-KR" altLang="en-US"/>
          </a:p>
        </p:txBody>
      </p:sp>
    </p:spTree>
    <p:extLst>
      <p:ext uri="{BB962C8B-B14F-4D97-AF65-F5344CB8AC3E}">
        <p14:creationId xmlns:p14="http://schemas.microsoft.com/office/powerpoint/2010/main" val="84033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19</a:t>
            </a:fld>
            <a:endParaRPr lang="ko-KR" altLang="en-US"/>
          </a:p>
        </p:txBody>
      </p:sp>
    </p:spTree>
    <p:extLst>
      <p:ext uri="{BB962C8B-B14F-4D97-AF65-F5344CB8AC3E}">
        <p14:creationId xmlns:p14="http://schemas.microsoft.com/office/powerpoint/2010/main" val="17426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use mobile devices</a:t>
            </a:r>
            <a:r>
              <a:rPr lang="en-US" altLang="ko-KR" baseline="0" dirty="0" smtClean="0"/>
              <a:t> such as smartphones and tablet PCs for most of daily network communications now.</a:t>
            </a:r>
          </a:p>
          <a:p>
            <a:r>
              <a:rPr lang="en-US" altLang="ko-KR" baseline="0" dirty="0" smtClean="0"/>
              <a:t>We use smartphones to watch videos, listen to music, play games, do </a:t>
            </a:r>
            <a:r>
              <a:rPr lang="en-US" altLang="ko-KR" baseline="0" dirty="0" err="1" smtClean="0"/>
              <a:t>facebook</a:t>
            </a:r>
            <a:r>
              <a:rPr lang="en-US" altLang="ko-KR" baseline="0" dirty="0" smtClean="0"/>
              <a:t>, send emails, and so on.</a:t>
            </a:r>
            <a:endParaRPr lang="ko-KR" altLang="en-US" dirty="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2</a:t>
            </a:fld>
            <a:endParaRPr lang="ko-KR" altLang="en-US"/>
          </a:p>
        </p:txBody>
      </p:sp>
    </p:spTree>
    <p:extLst>
      <p:ext uri="{BB962C8B-B14F-4D97-AF65-F5344CB8AC3E}">
        <p14:creationId xmlns:p14="http://schemas.microsoft.com/office/powerpoint/2010/main" val="263124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As a result, we are seeing a massive</a:t>
            </a:r>
            <a:r>
              <a:rPr lang="en-US" altLang="ko-KR" baseline="0" dirty="0" smtClean="0"/>
              <a:t> growth in cellular data traffic in very short time.</a:t>
            </a:r>
          </a:p>
          <a:p>
            <a:r>
              <a:rPr lang="en-US" altLang="ko-KR" dirty="0" smtClean="0"/>
              <a:t>Ericsson reported that just during last year</a:t>
            </a:r>
            <a:r>
              <a:rPr lang="en-US" altLang="ko-KR" baseline="0" dirty="0" smtClean="0"/>
              <a:t>, the usage of cellular data traffic has doubled in volume.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What is the side effect of this explosive growth?</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3</a:t>
            </a:fld>
            <a:endParaRPr lang="ko-KR" altLang="en-US"/>
          </a:p>
        </p:txBody>
      </p:sp>
    </p:spTree>
    <p:extLst>
      <p:ext uri="{BB962C8B-B14F-4D97-AF65-F5344CB8AC3E}">
        <p14:creationId xmlns:p14="http://schemas.microsoft.com/office/powerpoint/2010/main" val="64585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As</a:t>
            </a:r>
            <a:r>
              <a:rPr lang="en-US" altLang="ko-KR" baseline="0" dirty="0" smtClean="0"/>
              <a:t> people use more and more traffic, obviously they have to pay more. As of 2011, the average cellular bill was $71 per month.</a:t>
            </a:r>
          </a:p>
          <a:p>
            <a:r>
              <a:rPr lang="en-US" altLang="ko-KR" baseline="0" dirty="0" smtClean="0"/>
              <a:t>As we can see with AT&amp;T and Verizon, as people ask for more data, the price increases.</a:t>
            </a:r>
          </a:p>
          <a:p>
            <a:r>
              <a:rPr lang="en-US" altLang="ko-KR" baseline="0" dirty="0" smtClean="0"/>
              <a:t>So it is inevitable that all cellular network subscribers want accurate accounting of their data usage.</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4</a:t>
            </a:fld>
            <a:endParaRPr lang="ko-KR" altLang="en-US"/>
          </a:p>
        </p:txBody>
      </p:sp>
    </p:spTree>
    <p:extLst>
      <p:ext uri="{BB962C8B-B14F-4D97-AF65-F5344CB8AC3E}">
        <p14:creationId xmlns:p14="http://schemas.microsoft.com/office/powerpoint/2010/main" val="160639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Here’s the architecture</a:t>
            </a:r>
            <a:r>
              <a:rPr lang="en-US" altLang="ko-KR" baseline="0" dirty="0" smtClean="0"/>
              <a:t> of the cellular ISP.</a:t>
            </a:r>
          </a:p>
          <a:p>
            <a:r>
              <a:rPr lang="en-US" altLang="ko-KR" baseline="0" dirty="0" smtClean="0"/>
              <a:t>When the client UE communicates with the target server, the packets flow through the ISP core network’s SGSN &amp; GGSN.</a:t>
            </a:r>
          </a:p>
          <a:p>
            <a:r>
              <a:rPr lang="en-US" altLang="ko-KR" baseline="0" dirty="0" smtClean="0"/>
              <a:t>The information for billing, CDR, is stored in the two GSNs during communication, then is transferred to the billing system where the actual accounting takes place.</a:t>
            </a:r>
          </a:p>
          <a:p>
            <a:r>
              <a:rPr lang="en-US" altLang="ko-KR" baseline="0" dirty="0" smtClean="0"/>
              <a:t>And the basic unit for accounting is byte-per-byte IP packets. </a:t>
            </a:r>
          </a:p>
          <a:p>
            <a:r>
              <a:rPr lang="en-US" altLang="ko-KR" baseline="0" dirty="0" smtClean="0"/>
              <a:t>Alright. So we now know that all IP packets flowing through the ISP are accounted.</a:t>
            </a:r>
          </a:p>
          <a:p>
            <a:r>
              <a:rPr lang="en-US" altLang="ko-KR" baseline="0" dirty="0" smtClean="0"/>
              <a:t>Then here’s an interesting question. Should we then account for all retransmitted packets?</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5</a:t>
            </a:fld>
            <a:endParaRPr lang="ko-KR" altLang="en-US"/>
          </a:p>
        </p:txBody>
      </p:sp>
    </p:spTree>
    <p:extLst>
      <p:ext uri="{BB962C8B-B14F-4D97-AF65-F5344CB8AC3E}">
        <p14:creationId xmlns:p14="http://schemas.microsoft.com/office/powerpoint/2010/main" val="384283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Let’s look at subscriber’s view on charging TCP retransmissions.</a:t>
            </a:r>
          </a:p>
          <a:p>
            <a:r>
              <a:rPr lang="en-US" altLang="ko-KR" baseline="0" dirty="0" smtClean="0"/>
              <a:t>The main argument is that they should be charged for only the application layer data, which is the size of the content.</a:t>
            </a:r>
          </a:p>
          <a:p>
            <a:r>
              <a:rPr lang="en-US" altLang="ko-KR" baseline="0" dirty="0" smtClean="0"/>
              <a:t>I don’t care what happens in the network. If this guy and I both watched the same movie content, we should be charged the same.</a:t>
            </a:r>
          </a:p>
          <a:p>
            <a:endParaRPr lang="en-US" altLang="ko-KR" baseline="0" dirty="0" smtClean="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6</a:t>
            </a:fld>
            <a:endParaRPr lang="ko-KR" altLang="en-US"/>
          </a:p>
        </p:txBody>
      </p:sp>
    </p:spTree>
    <p:extLst>
      <p:ext uri="{BB962C8B-B14F-4D97-AF65-F5344CB8AC3E}">
        <p14:creationId xmlns:p14="http://schemas.microsoft.com/office/powerpoint/2010/main" val="1966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Then how about the cellular ISPs.</a:t>
            </a:r>
          </a:p>
          <a:p>
            <a:r>
              <a:rPr lang="en-US" altLang="ko-KR" baseline="0" dirty="0" smtClean="0"/>
              <a:t>In their perspective, TCP retransmissions still consume their cellular network resources. To them, it’s just another IP packet.</a:t>
            </a:r>
          </a:p>
          <a:p>
            <a:r>
              <a:rPr lang="en-US" altLang="ko-KR" baseline="0" dirty="0" smtClean="0"/>
              <a:t>Moreover, it would require a system that can accurately detect retransmission packets. They know that’s complex.</a:t>
            </a:r>
          </a:p>
          <a:p>
            <a:r>
              <a:rPr lang="en-US" altLang="ko-KR" baseline="0" dirty="0" smtClean="0"/>
              <a:t>And… of course… not charging TCP retransmissions would mean losing money.</a:t>
            </a:r>
          </a:p>
          <a:p>
            <a:endParaRPr lang="en-US" altLang="ko-KR" baseline="0" dirty="0" smtClean="0"/>
          </a:p>
          <a:p>
            <a:r>
              <a:rPr lang="en-US" altLang="ko-KR" baseline="0" dirty="0" smtClean="0"/>
              <a:t>Then let’s see how much retransmission actually occurs in the real-world.</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7</a:t>
            </a:fld>
            <a:endParaRPr lang="ko-KR" altLang="en-US"/>
          </a:p>
        </p:txBody>
      </p:sp>
    </p:spTree>
    <p:extLst>
      <p:ext uri="{BB962C8B-B14F-4D97-AF65-F5344CB8AC3E}">
        <p14:creationId xmlns:p14="http://schemas.microsoft.com/office/powerpoint/2010/main" val="19669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Now then next task is to check whether the ISPs account for retransmissions or not. We setup a following experiment</a:t>
            </a:r>
            <a:r>
              <a:rPr lang="en-US" altLang="ko-KR" baseline="0" dirty="0" smtClean="0"/>
              <a:t>.</a:t>
            </a:r>
          </a:p>
          <a:p>
            <a:endParaRPr lang="en-US" altLang="ko-KR" baseline="0" dirty="0" smtClean="0"/>
          </a:p>
          <a:p>
            <a:r>
              <a:rPr lang="en-US" altLang="ko-KR" baseline="0" dirty="0" smtClean="0"/>
              <a:t>We have a client device which downloads a file from our modified HTTP server through the cellular network.</a:t>
            </a:r>
          </a:p>
          <a:p>
            <a:r>
              <a:rPr lang="en-US" altLang="ko-KR" baseline="0" dirty="0" smtClean="0"/>
              <a:t>The server would then create retransmission packets by using a raw socket and </a:t>
            </a:r>
            <a:r>
              <a:rPr lang="en-US" altLang="ko-KR" baseline="0" dirty="0" smtClean="0"/>
              <a:t>send </a:t>
            </a:r>
            <a:r>
              <a:rPr lang="en-US" altLang="ko-KR" baseline="0" dirty="0" smtClean="0"/>
              <a:t>them to the client.</a:t>
            </a:r>
          </a:p>
          <a:p>
            <a:r>
              <a:rPr lang="en-US" altLang="ko-KR" baseline="0" dirty="0" smtClean="0"/>
              <a:t>For analysis, we capture the packets in the client and compare with charged volume provided by ISPs.</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8</a:t>
            </a:fld>
            <a:endParaRPr lang="ko-KR" altLang="en-US"/>
          </a:p>
        </p:txBody>
      </p:sp>
    </p:spTree>
    <p:extLst>
      <p:ext uri="{BB962C8B-B14F-4D97-AF65-F5344CB8AC3E}">
        <p14:creationId xmlns:p14="http://schemas.microsoft.com/office/powerpoint/2010/main" val="2730826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For a simple test, we create controlled retransmissions where our server intentionally sends the same</a:t>
            </a:r>
            <a:r>
              <a:rPr lang="en-US" altLang="ko-KR" baseline="0" dirty="0" smtClean="0"/>
              <a:t> packet for ‘n’ times.</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9</a:t>
            </a:fld>
            <a:endParaRPr lang="ko-KR" altLang="en-US"/>
          </a:p>
        </p:txBody>
      </p:sp>
    </p:spTree>
    <p:extLst>
      <p:ext uri="{BB962C8B-B14F-4D97-AF65-F5344CB8AC3E}">
        <p14:creationId xmlns:p14="http://schemas.microsoft.com/office/powerpoint/2010/main" val="2221652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lvl1pPr>
              <a:defRPr>
                <a:latin typeface="Gill Sans MT" pitchFamily="34" charset="0"/>
                <a:cs typeface="Arial" pitchFamily="34" charset="0"/>
              </a:defRPr>
            </a:lvl1pPr>
          </a:lstStyle>
          <a:p>
            <a:r>
              <a:rPr lang="ko-KR" altLang="en-US" smtClean="0"/>
              <a:t>마스터 제목 스타일 편집</a:t>
            </a:r>
            <a:endParaRPr lang="ko-KR" altLang="en-US" dirty="0"/>
          </a:p>
        </p:txBody>
      </p:sp>
      <p:sp>
        <p:nvSpPr>
          <p:cNvPr id="3" name="부제목 2"/>
          <p:cNvSpPr>
            <a:spLocks noGrp="1"/>
          </p:cNvSpPr>
          <p:nvPr>
            <p:ph type="subTitle" idx="1"/>
          </p:nvPr>
        </p:nvSpPr>
        <p:spPr>
          <a:xfrm>
            <a:off x="1371600" y="3886200"/>
            <a:ext cx="6400800" cy="1752600"/>
          </a:xfrm>
        </p:spPr>
        <p:txBody>
          <a:bodyPr>
            <a:normAutofit/>
          </a:bodyPr>
          <a:lstStyle>
            <a:lvl1pPr marL="0" indent="0" algn="ctr">
              <a:buNone/>
              <a:defRPr sz="2000">
                <a:solidFill>
                  <a:schemeClr val="accent1">
                    <a:lumMod val="75000"/>
                  </a:schemeClr>
                </a:solidFill>
                <a:latin typeface="Gill Sans MT"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dirty="0"/>
          </a:p>
        </p:txBody>
      </p:sp>
    </p:spTree>
    <p:extLst>
      <p:ext uri="{BB962C8B-B14F-4D97-AF65-F5344CB8AC3E}">
        <p14:creationId xmlns:p14="http://schemas.microsoft.com/office/powerpoint/2010/main" val="10337950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atin typeface="Gill Sans MT" pitchFamily="34" charset="0"/>
                <a:cs typeface="Arial" pitchFamily="34" charset="0"/>
              </a:defRPr>
            </a:lvl1p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lvl1pPr>
              <a:defRPr>
                <a:latin typeface="Gill Sans MT" pitchFamily="34" charset="0"/>
                <a:cs typeface="Arial" pitchFamily="34" charset="0"/>
              </a:defRPr>
            </a:lvl1pPr>
            <a:lvl2pPr>
              <a:defRPr>
                <a:latin typeface="Gill Sans MT" pitchFamily="34" charset="0"/>
                <a:cs typeface="Arial" pitchFamily="34" charset="0"/>
              </a:defRPr>
            </a:lvl2pPr>
            <a:lvl3pPr>
              <a:defRPr>
                <a:latin typeface="Gill Sans MT" pitchFamily="34" charset="0"/>
                <a:cs typeface="Arial" pitchFamily="34" charset="0"/>
              </a:defRPr>
            </a:lvl3pPr>
            <a:lvl4pPr>
              <a:defRPr>
                <a:latin typeface="Gill Sans MT" pitchFamily="34" charset="0"/>
                <a:cs typeface="Arial" pitchFamily="34" charset="0"/>
              </a:defRPr>
            </a:lvl4pPr>
            <a:lvl5pPr>
              <a:defRPr>
                <a:latin typeface="Gill Sans MT" pitchFamily="34" charset="0"/>
                <a:cs typeface="Arial" pitchFamily="34" charset="0"/>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슬라이드 번호 개체 틀 5"/>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39691939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lvl1pPr>
              <a:defRPr>
                <a:latin typeface="Gill Sans MT" pitchFamily="34" charset="0"/>
                <a:cs typeface="Arial" pitchFamily="34" charset="0"/>
              </a:defRPr>
            </a:lvl1p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lvl1pPr>
              <a:defRPr>
                <a:latin typeface="Gill Sans MT" pitchFamily="34" charset="0"/>
                <a:cs typeface="Arial" pitchFamily="34" charset="0"/>
              </a:defRPr>
            </a:lvl1pPr>
            <a:lvl2pPr>
              <a:defRPr>
                <a:latin typeface="Gill Sans MT" pitchFamily="34" charset="0"/>
                <a:cs typeface="Arial" pitchFamily="34" charset="0"/>
              </a:defRPr>
            </a:lvl2pPr>
            <a:lvl3pPr>
              <a:defRPr>
                <a:latin typeface="Gill Sans MT" pitchFamily="34" charset="0"/>
                <a:cs typeface="Arial" pitchFamily="34" charset="0"/>
              </a:defRPr>
            </a:lvl3pPr>
            <a:lvl4pPr>
              <a:defRPr>
                <a:latin typeface="Gill Sans MT" pitchFamily="34" charset="0"/>
                <a:cs typeface="Arial" pitchFamily="34" charset="0"/>
              </a:defRPr>
            </a:lvl4pPr>
            <a:lvl5pPr>
              <a:defRPr>
                <a:latin typeface="Gill Sans MT" pitchFamily="34" charset="0"/>
                <a:cs typeface="Arial" pitchFamily="34" charset="0"/>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슬라이드 번호 개체 틀 5"/>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169209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atin typeface="Gill Sans MT" pitchFamily="34" charset="0"/>
                <a:cs typeface="Arial" pitchFamily="34" charset="0"/>
              </a:defRPr>
            </a:lvl1p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lvl1pPr>
              <a:defRPr>
                <a:solidFill>
                  <a:schemeClr val="tx1"/>
                </a:solidFill>
                <a:latin typeface="Gill Sans MT" pitchFamily="34" charset="0"/>
                <a:cs typeface="Arial" pitchFamily="34" charset="0"/>
              </a:defRPr>
            </a:lvl1pPr>
            <a:lvl2pPr>
              <a:defRPr>
                <a:solidFill>
                  <a:schemeClr val="tx1"/>
                </a:solidFill>
                <a:latin typeface="Gill Sans MT" pitchFamily="34" charset="0"/>
                <a:cs typeface="Arial" pitchFamily="34" charset="0"/>
              </a:defRPr>
            </a:lvl2pPr>
            <a:lvl3pPr>
              <a:defRPr>
                <a:solidFill>
                  <a:schemeClr val="tx1"/>
                </a:solidFill>
                <a:latin typeface="Gill Sans MT" pitchFamily="34" charset="0"/>
                <a:cs typeface="Arial" pitchFamily="34" charset="0"/>
              </a:defRPr>
            </a:lvl3pPr>
            <a:lvl4pPr>
              <a:defRPr>
                <a:solidFill>
                  <a:schemeClr val="tx1"/>
                </a:solidFill>
                <a:latin typeface="Gill Sans MT" pitchFamily="34" charset="0"/>
                <a:cs typeface="Arial" pitchFamily="34" charset="0"/>
              </a:defRPr>
            </a:lvl4pPr>
            <a:lvl5pPr>
              <a:defRPr>
                <a:solidFill>
                  <a:schemeClr val="tx1"/>
                </a:solidFill>
                <a:latin typeface="Gill Sans MT" pitchFamily="34" charset="0"/>
                <a:cs typeface="Arial" pitchFamily="34" charset="0"/>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sp>
        <p:nvSpPr>
          <p:cNvPr id="6" name="슬라이드 번호 개체 틀 5"/>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19300227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normAutofit/>
          </a:bodyPr>
          <a:lstStyle>
            <a:lvl1pPr algn="l">
              <a:defRPr sz="3200" b="1" cap="all">
                <a:latin typeface="Gill Sans MT" pitchFamily="34" charset="0"/>
              </a:defRPr>
            </a:lvl1pPr>
          </a:lstStyle>
          <a:p>
            <a:r>
              <a:rPr lang="ko-KR" altLang="en-US" smtClean="0"/>
              <a:t>마스터 제목 스타일 편집</a:t>
            </a:r>
            <a:endParaRPr lang="ko-KR" altLang="en-US" dirty="0"/>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accent1"/>
                </a:solidFill>
                <a:latin typeface="Gill Sans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6" name="슬라이드 번호 개체 틀 5"/>
          <p:cNvSpPr>
            <a:spLocks noGrp="1"/>
          </p:cNvSpPr>
          <p:nvPr>
            <p:ph type="sldNum" sz="quarter" idx="12"/>
          </p:nvPr>
        </p:nvSpPr>
        <p:spPr/>
        <p:txBody>
          <a:bodyPr/>
          <a:lstStyle>
            <a:lvl1pPr>
              <a:defRPr>
                <a:latin typeface="Gill Sans MT"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2755937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atin typeface="Gill Sans MT" pitchFamily="34" charset="0"/>
                <a:cs typeface="Arial" pitchFamily="34" charset="0"/>
              </a:defRPr>
            </a:lvl1p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709120"/>
          </a:xfrm>
        </p:spPr>
        <p:txBody>
          <a:bodyPr>
            <a:normAutofit/>
          </a:bodyPr>
          <a:lstStyle>
            <a:lvl1pPr>
              <a:defRPr sz="2000">
                <a:solidFill>
                  <a:schemeClr val="tx1"/>
                </a:solidFill>
                <a:latin typeface="Gill Sans MT" pitchFamily="34" charset="0"/>
                <a:cs typeface="Arial" pitchFamily="34" charset="0"/>
              </a:defRPr>
            </a:lvl1pPr>
            <a:lvl2pPr>
              <a:defRPr sz="1800">
                <a:solidFill>
                  <a:schemeClr val="tx1"/>
                </a:solidFill>
                <a:latin typeface="Gill Sans MT" pitchFamily="34" charset="0"/>
                <a:cs typeface="Arial" pitchFamily="34" charset="0"/>
              </a:defRPr>
            </a:lvl2pPr>
            <a:lvl3pPr>
              <a:defRPr sz="1600">
                <a:solidFill>
                  <a:schemeClr val="tx1"/>
                </a:solidFill>
                <a:latin typeface="Gill Sans MT" pitchFamily="34" charset="0"/>
                <a:cs typeface="Arial" pitchFamily="34" charset="0"/>
              </a:defRPr>
            </a:lvl3pPr>
            <a:lvl4pPr>
              <a:defRPr sz="1400">
                <a:solidFill>
                  <a:schemeClr val="tx1"/>
                </a:solidFill>
                <a:latin typeface="Gill Sans MT" pitchFamily="34" charset="0"/>
                <a:cs typeface="Arial" pitchFamily="34" charset="0"/>
              </a:defRPr>
            </a:lvl4pPr>
            <a:lvl5pPr>
              <a:defRPr sz="1400">
                <a:solidFill>
                  <a:schemeClr val="tx1"/>
                </a:solidFill>
                <a:latin typeface="Gill Sans MT" pitchFamily="34" charset="0"/>
                <a:cs typeface="Arial" pitchFamily="34" charset="0"/>
              </a:defRPr>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sp>
        <p:nvSpPr>
          <p:cNvPr id="4" name="내용 개체 틀 3"/>
          <p:cNvSpPr>
            <a:spLocks noGrp="1"/>
          </p:cNvSpPr>
          <p:nvPr>
            <p:ph sz="half" idx="2"/>
          </p:nvPr>
        </p:nvSpPr>
        <p:spPr>
          <a:xfrm>
            <a:off x="4648200" y="1600200"/>
            <a:ext cx="4038600" cy="4709120"/>
          </a:xfrm>
        </p:spPr>
        <p:txBody>
          <a:bodyPr>
            <a:normAutofit/>
          </a:bodyPr>
          <a:lstStyle>
            <a:lvl1pPr>
              <a:defRPr sz="2000">
                <a:solidFill>
                  <a:schemeClr val="tx1"/>
                </a:solidFill>
                <a:latin typeface="Gill Sans MT" pitchFamily="34" charset="0"/>
                <a:cs typeface="Arial" pitchFamily="34" charset="0"/>
              </a:defRPr>
            </a:lvl1pPr>
            <a:lvl2pPr>
              <a:defRPr sz="1800">
                <a:solidFill>
                  <a:schemeClr val="tx1"/>
                </a:solidFill>
                <a:latin typeface="Gill Sans MT" pitchFamily="34" charset="0"/>
                <a:cs typeface="Arial" pitchFamily="34" charset="0"/>
              </a:defRPr>
            </a:lvl2pPr>
            <a:lvl3pPr>
              <a:defRPr sz="1600">
                <a:solidFill>
                  <a:schemeClr val="tx1"/>
                </a:solidFill>
                <a:latin typeface="Gill Sans MT" pitchFamily="34" charset="0"/>
                <a:cs typeface="Arial" pitchFamily="34" charset="0"/>
              </a:defRPr>
            </a:lvl3pPr>
            <a:lvl4pPr>
              <a:defRPr sz="1400">
                <a:solidFill>
                  <a:schemeClr val="tx1"/>
                </a:solidFill>
                <a:latin typeface="Gill Sans MT" pitchFamily="34" charset="0"/>
                <a:cs typeface="Arial" pitchFamily="34" charset="0"/>
              </a:defRPr>
            </a:lvl4pPr>
            <a:lvl5pPr>
              <a:defRPr sz="1400">
                <a:solidFill>
                  <a:schemeClr val="tx1"/>
                </a:solidFill>
                <a:latin typeface="Gill Sans MT" pitchFamily="34" charset="0"/>
                <a:cs typeface="Arial" pitchFamily="34" charset="0"/>
              </a:defRPr>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sp>
        <p:nvSpPr>
          <p:cNvPr id="7" name="슬라이드 번호 개체 틀 6"/>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1469540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atin typeface="Gill Sans MT" pitchFamily="34" charset="0"/>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51874"/>
            <a:ext cx="4040188" cy="436966"/>
          </a:xfrm>
        </p:spPr>
        <p:style>
          <a:lnRef idx="1">
            <a:schemeClr val="accent1"/>
          </a:lnRef>
          <a:fillRef idx="3">
            <a:schemeClr val="accent1"/>
          </a:fillRef>
          <a:effectRef idx="2">
            <a:schemeClr val="accent1"/>
          </a:effectRef>
          <a:fontRef idx="none"/>
        </p:style>
        <p:txBody>
          <a:bodyPr anchor="ctr">
            <a:noAutofit/>
          </a:bodyPr>
          <a:lstStyle>
            <a:lvl1pPr marL="0" indent="0">
              <a:buNone/>
              <a:defRPr sz="2000" b="1">
                <a:solidFill>
                  <a:schemeClr val="bg1"/>
                </a:solidFill>
                <a:latin typeface="Gill Sans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060848"/>
            <a:ext cx="4040188" cy="4248473"/>
          </a:xfrm>
        </p:spPr>
        <p:txBody>
          <a:bodyPr>
            <a:normAutofit/>
          </a:bodyPr>
          <a:lstStyle>
            <a:lvl1pPr>
              <a:defRPr sz="2000">
                <a:latin typeface="Gill Sans MT" pitchFamily="34" charset="0"/>
              </a:defRPr>
            </a:lvl1pPr>
            <a:lvl2pPr>
              <a:defRPr sz="1800">
                <a:latin typeface="Gill Sans MT" pitchFamily="34" charset="0"/>
              </a:defRPr>
            </a:lvl2pPr>
            <a:lvl3pPr>
              <a:defRPr sz="1600">
                <a:latin typeface="Gill Sans MT" pitchFamily="34" charset="0"/>
              </a:defRPr>
            </a:lvl3pPr>
            <a:lvl4pPr>
              <a:defRPr sz="1400">
                <a:latin typeface="Gill Sans MT" pitchFamily="34" charset="0"/>
              </a:defRPr>
            </a:lvl4pPr>
            <a:lvl5pPr>
              <a:defRPr sz="1400">
                <a:latin typeface="Gill Sans MT" pitchFamily="34" charset="0"/>
              </a:defRPr>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sp>
        <p:nvSpPr>
          <p:cNvPr id="5" name="텍스트 개체 틀 4"/>
          <p:cNvSpPr>
            <a:spLocks noGrp="1"/>
          </p:cNvSpPr>
          <p:nvPr>
            <p:ph type="body" sz="quarter" idx="3"/>
          </p:nvPr>
        </p:nvSpPr>
        <p:spPr>
          <a:xfrm>
            <a:off x="4645025" y="1551874"/>
            <a:ext cx="4041775" cy="436966"/>
          </a:xfrm>
        </p:spPr>
        <p:style>
          <a:lnRef idx="1">
            <a:schemeClr val="accent1"/>
          </a:lnRef>
          <a:fillRef idx="3">
            <a:schemeClr val="accent1"/>
          </a:fillRef>
          <a:effectRef idx="2">
            <a:schemeClr val="accent1"/>
          </a:effectRef>
          <a:fontRef idx="none"/>
        </p:style>
        <p:txBody>
          <a:bodyPr anchor="ctr">
            <a:noAutofit/>
          </a:bodyPr>
          <a:lstStyle>
            <a:lvl1pPr marL="0" indent="0">
              <a:buNone/>
              <a:defRPr sz="2000" b="1">
                <a:solidFill>
                  <a:schemeClr val="bg1"/>
                </a:solidFill>
                <a:latin typeface="Gill Sans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060848"/>
            <a:ext cx="4041775" cy="4248473"/>
          </a:xfrm>
        </p:spPr>
        <p:txBody>
          <a:bodyPr>
            <a:normAutofit/>
          </a:bodyPr>
          <a:lstStyle>
            <a:lvl1pPr>
              <a:defRPr sz="2000">
                <a:latin typeface="Gill Sans MT" pitchFamily="34" charset="0"/>
              </a:defRPr>
            </a:lvl1pPr>
            <a:lvl2pPr>
              <a:defRPr sz="1800">
                <a:latin typeface="Gill Sans MT" pitchFamily="34" charset="0"/>
              </a:defRPr>
            </a:lvl2pPr>
            <a:lvl3pPr>
              <a:defRPr sz="1600">
                <a:latin typeface="Gill Sans MT" pitchFamily="34" charset="0"/>
              </a:defRPr>
            </a:lvl3pPr>
            <a:lvl4pPr>
              <a:defRPr sz="1400">
                <a:latin typeface="Gill Sans MT" pitchFamily="34" charset="0"/>
              </a:defRPr>
            </a:lvl4pPr>
            <a:lvl5pPr>
              <a:defRPr sz="1400">
                <a:latin typeface="Gill Sans MT" pitchFamily="34" charset="0"/>
              </a:defRPr>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sp>
        <p:nvSpPr>
          <p:cNvPr id="9" name="슬라이드 번호 개체 틀 8"/>
          <p:cNvSpPr>
            <a:spLocks noGrp="1"/>
          </p:cNvSpPr>
          <p:nvPr>
            <p:ph type="sldNum" sz="quarter" idx="12"/>
          </p:nvPr>
        </p:nvSpPr>
        <p:spPr/>
        <p:txBody>
          <a:bodyPr/>
          <a:lstStyle>
            <a:lvl1pPr>
              <a:defRPr>
                <a:latin typeface="Gill Sans MT"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13312276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atin typeface="Gill Sans MT" pitchFamily="34" charset="0"/>
                <a:cs typeface="Arial" pitchFamily="34" charset="0"/>
              </a:defRPr>
            </a:lvl1pPr>
          </a:lstStyle>
          <a:p>
            <a:r>
              <a:rPr lang="ko-KR" altLang="en-US" smtClean="0"/>
              <a:t>마스터 제목 스타일 편집</a:t>
            </a:r>
            <a:endParaRPr lang="ko-KR" altLang="en-US"/>
          </a:p>
        </p:txBody>
      </p:sp>
      <p:sp>
        <p:nvSpPr>
          <p:cNvPr id="5" name="슬라이드 번호 개체 틀 4"/>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26040595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20747857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atin typeface="Gill Sans MT" pitchFamily="34" charset="0"/>
                <a:cs typeface="Arial" pitchFamily="34" charset="0"/>
              </a:defRPr>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normAutofit/>
          </a:bodyPr>
          <a:lstStyle>
            <a:lvl1pPr>
              <a:defRPr sz="2400">
                <a:latin typeface="Gill Sans MT" pitchFamily="34" charset="0"/>
                <a:cs typeface="Arial" pitchFamily="34" charset="0"/>
              </a:defRPr>
            </a:lvl1pPr>
            <a:lvl2pPr>
              <a:defRPr sz="2000">
                <a:latin typeface="Gill Sans MT" pitchFamily="34" charset="0"/>
                <a:cs typeface="Arial" pitchFamily="34" charset="0"/>
              </a:defRPr>
            </a:lvl2pPr>
            <a:lvl3pPr>
              <a:defRPr sz="1800">
                <a:latin typeface="Gill Sans MT" pitchFamily="34" charset="0"/>
                <a:cs typeface="Arial" pitchFamily="34" charset="0"/>
              </a:defRPr>
            </a:lvl3pPr>
            <a:lvl4pPr>
              <a:defRPr sz="1600">
                <a:latin typeface="Gill Sans MT" pitchFamily="34" charset="0"/>
                <a:cs typeface="Arial" pitchFamily="34" charset="0"/>
              </a:defRPr>
            </a:lvl4pPr>
            <a:lvl5pPr>
              <a:defRPr sz="1600">
                <a:latin typeface="Gill Sans MT" pitchFamily="34" charset="0"/>
                <a:cs typeface="Arial" pitchFamily="34" charset="0"/>
              </a:defRPr>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dirty="0"/>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atin typeface="Gill Sans MT"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슬라이드 번호 개체 틀 6"/>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25419534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atin typeface="Gill Sans MT" pitchFamily="34" charset="0"/>
                <a:cs typeface="Arial" pitchFamily="34" charset="0"/>
              </a:defRPr>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atin typeface="Gill Sans MT"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atin typeface="Gill Sans MT"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슬라이드 번호 개체 틀 6"/>
          <p:cNvSpPr>
            <a:spLocks noGrp="1"/>
          </p:cNvSpPr>
          <p:nvPr>
            <p:ph type="sldNum" sz="quarter" idx="12"/>
          </p:nvPr>
        </p:nvSpPr>
        <p:spPr/>
        <p:txBody>
          <a:bodyPr/>
          <a:lstStyle>
            <a:lvl1pPr>
              <a:defRPr>
                <a:latin typeface="Gill Sans MT" pitchFamily="34" charset="0"/>
                <a:cs typeface="Arial" pitchFamily="34" charset="0"/>
              </a:defRPr>
            </a:lvl1pPr>
          </a:lstStyle>
          <a:p>
            <a:fld id="{4CFE094C-5E8C-4E73-A362-9817F4BC2EC0}" type="slidenum">
              <a:rPr lang="ko-KR" altLang="en-US" smtClean="0"/>
              <a:t>‹#›</a:t>
            </a:fld>
            <a:endParaRPr lang="ko-KR" altLang="en-US"/>
          </a:p>
        </p:txBody>
      </p:sp>
    </p:spTree>
    <p:extLst>
      <p:ext uri="{BB962C8B-B14F-4D97-AF65-F5344CB8AC3E}">
        <p14:creationId xmlns:p14="http://schemas.microsoft.com/office/powerpoint/2010/main" val="15309575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1" name="직사각형 10"/>
          <p:cNvSpPr/>
          <p:nvPr/>
        </p:nvSpPr>
        <p:spPr>
          <a:xfrm>
            <a:off x="107504" y="116631"/>
            <a:ext cx="8928992" cy="6336705"/>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Gill Sans MT" pitchFamily="34" charset="0"/>
              <a:cs typeface="Arial" pitchFamily="34" charset="0"/>
            </a:endParaRPr>
          </a:p>
        </p:txBody>
      </p:sp>
      <p:sp>
        <p:nvSpPr>
          <p:cNvPr id="2" name="제목 개체 틀 1"/>
          <p:cNvSpPr>
            <a:spLocks noGrp="1"/>
          </p:cNvSpPr>
          <p:nvPr>
            <p:ph type="title"/>
          </p:nvPr>
        </p:nvSpPr>
        <p:spPr>
          <a:xfrm>
            <a:off x="457200" y="274638"/>
            <a:ext cx="8229600" cy="1143000"/>
          </a:xfrm>
          <a:prstGeom prst="rect">
            <a:avLst/>
          </a:prstGeom>
        </p:spPr>
        <p:style>
          <a:lnRef idx="1">
            <a:schemeClr val="accent1"/>
          </a:lnRef>
          <a:fillRef idx="3">
            <a:schemeClr val="accent1"/>
          </a:fillRef>
          <a:effectRef idx="2">
            <a:schemeClr val="accent1"/>
          </a:effectRef>
          <a:fontRef idx="none"/>
        </p:style>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709120"/>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6" name="슬라이드 번호 개체 틀 5"/>
          <p:cNvSpPr>
            <a:spLocks noGrp="1"/>
          </p:cNvSpPr>
          <p:nvPr>
            <p:ph type="sldNum" sz="quarter" idx="4"/>
          </p:nvPr>
        </p:nvSpPr>
        <p:spPr>
          <a:xfrm>
            <a:off x="6902896" y="6457216"/>
            <a:ext cx="2133600" cy="365125"/>
          </a:xfrm>
          <a:prstGeom prst="rect">
            <a:avLst/>
          </a:prstGeom>
        </p:spPr>
        <p:txBody>
          <a:bodyPr vert="horz" lIns="91440" tIns="45720" rIns="91440" bIns="45720" rtlCol="0" anchor="ctr"/>
          <a:lstStyle>
            <a:lvl1pPr algn="r">
              <a:defRPr sz="1200" b="1">
                <a:solidFill>
                  <a:schemeClr val="accent5">
                    <a:lumMod val="20000"/>
                    <a:lumOff val="80000"/>
                  </a:schemeClr>
                </a:solidFill>
                <a:latin typeface="Gill Sans MT" pitchFamily="34" charset="0"/>
                <a:cs typeface="Arial" pitchFamily="34" charset="0"/>
              </a:defRPr>
            </a:lvl1pPr>
          </a:lstStyle>
          <a:p>
            <a:fld id="{4CFE094C-5E8C-4E73-A362-9817F4BC2EC0}" type="slidenum">
              <a:rPr lang="ko-KR" altLang="en-US" smtClean="0"/>
              <a:t>‹#›</a:t>
            </a:fld>
            <a:endParaRPr lang="ko-KR" altLang="en-US"/>
          </a:p>
        </p:txBody>
      </p:sp>
      <p:sp>
        <p:nvSpPr>
          <p:cNvPr id="42" name="TextBox 41"/>
          <p:cNvSpPr txBox="1"/>
          <p:nvPr/>
        </p:nvSpPr>
        <p:spPr>
          <a:xfrm>
            <a:off x="1043608" y="6498161"/>
            <a:ext cx="5486830" cy="307777"/>
          </a:xfrm>
          <a:prstGeom prst="rect">
            <a:avLst/>
          </a:prstGeom>
          <a:noFill/>
        </p:spPr>
        <p:txBody>
          <a:bodyPr wrap="square" rtlCol="0">
            <a:spAutoFit/>
          </a:bodyPr>
          <a:lstStyle/>
          <a:p>
            <a:r>
              <a:rPr lang="en-US" altLang="ko-KR" sz="1400" b="1" dirty="0" smtClean="0">
                <a:solidFill>
                  <a:schemeClr val="accent5"/>
                </a:solidFill>
                <a:latin typeface="Gill Sans MT" pitchFamily="34" charset="0"/>
                <a:cs typeface="Arial" pitchFamily="34" charset="0"/>
              </a:rPr>
              <a:t>N</a:t>
            </a:r>
            <a:r>
              <a:rPr lang="en-US" altLang="ko-KR" sz="1100" b="0" dirty="0" smtClean="0">
                <a:solidFill>
                  <a:schemeClr val="bg1"/>
                </a:solidFill>
                <a:latin typeface="Gill Sans MT" pitchFamily="34" charset="0"/>
                <a:cs typeface="Arial" pitchFamily="34" charset="0"/>
              </a:rPr>
              <a:t>ETWORKED</a:t>
            </a:r>
            <a:r>
              <a:rPr lang="en-US" altLang="ko-KR" sz="1100" b="0" baseline="0" dirty="0" smtClean="0">
                <a:solidFill>
                  <a:schemeClr val="bg1"/>
                </a:solidFill>
                <a:latin typeface="Gill Sans MT" pitchFamily="34" charset="0"/>
                <a:cs typeface="Arial" pitchFamily="34" charset="0"/>
              </a:rPr>
              <a:t> &amp; </a:t>
            </a:r>
            <a:r>
              <a:rPr lang="en-US" altLang="ko-KR" sz="1400" b="1" baseline="0" dirty="0" smtClean="0">
                <a:solidFill>
                  <a:schemeClr val="accent6"/>
                </a:solidFill>
                <a:latin typeface="Gill Sans MT" pitchFamily="34" charset="0"/>
                <a:cs typeface="Arial" pitchFamily="34" charset="0"/>
              </a:rPr>
              <a:t>D</a:t>
            </a:r>
            <a:r>
              <a:rPr lang="en-US" altLang="ko-KR" sz="1100" b="0" baseline="0" dirty="0" smtClean="0">
                <a:solidFill>
                  <a:schemeClr val="bg1"/>
                </a:solidFill>
                <a:latin typeface="Gill Sans MT" pitchFamily="34" charset="0"/>
                <a:cs typeface="Arial" pitchFamily="34" charset="0"/>
              </a:rPr>
              <a:t>ISTRIBUTED COMPUTING </a:t>
            </a:r>
            <a:r>
              <a:rPr lang="en-US" altLang="ko-KR" sz="1400" b="1" baseline="0" dirty="0" smtClean="0">
                <a:solidFill>
                  <a:schemeClr val="accent3"/>
                </a:solidFill>
                <a:latin typeface="Gill Sans MT" pitchFamily="34" charset="0"/>
                <a:cs typeface="Arial" pitchFamily="34" charset="0"/>
              </a:rPr>
              <a:t>S</a:t>
            </a:r>
            <a:r>
              <a:rPr lang="en-US" altLang="ko-KR" sz="1100" b="0" baseline="0" dirty="0" smtClean="0">
                <a:solidFill>
                  <a:schemeClr val="bg1"/>
                </a:solidFill>
                <a:latin typeface="Gill Sans MT" pitchFamily="34" charset="0"/>
                <a:cs typeface="Arial" pitchFamily="34" charset="0"/>
              </a:rPr>
              <a:t>YSTEMS </a:t>
            </a:r>
            <a:r>
              <a:rPr lang="en-US" altLang="ko-KR" sz="1400" b="1" baseline="0" dirty="0" smtClean="0">
                <a:solidFill>
                  <a:srgbClr val="FFC000"/>
                </a:solidFill>
                <a:latin typeface="Gill Sans MT" pitchFamily="34" charset="0"/>
                <a:cs typeface="Arial" pitchFamily="34" charset="0"/>
              </a:rPr>
              <a:t>L</a:t>
            </a:r>
            <a:r>
              <a:rPr lang="en-US" altLang="ko-KR" sz="1100" b="0" baseline="0" dirty="0" smtClean="0">
                <a:solidFill>
                  <a:schemeClr val="bg1"/>
                </a:solidFill>
                <a:latin typeface="Gill Sans MT" pitchFamily="34" charset="0"/>
                <a:cs typeface="Arial" pitchFamily="34" charset="0"/>
              </a:rPr>
              <a:t>AB</a:t>
            </a:r>
            <a:endParaRPr lang="ko-KR" altLang="en-US" sz="1100" b="0" dirty="0">
              <a:solidFill>
                <a:schemeClr val="bg1"/>
              </a:solidFill>
              <a:latin typeface="Gill Sans MT" pitchFamily="34" charset="0"/>
              <a:cs typeface="Arial" pitchFamily="34" charset="0"/>
            </a:endParaRPr>
          </a:p>
        </p:txBody>
      </p:sp>
      <p:pic>
        <p:nvPicPr>
          <p:cNvPr id="4" name="그림 3"/>
          <p:cNvPicPr>
            <a:picLocks noChangeAspect="1"/>
          </p:cNvPicPr>
          <p:nvPr/>
        </p:nvPicPr>
        <p:blipFill rotWithShape="1">
          <a:blip r:embed="rId13" cstate="print">
            <a:extLst>
              <a:ext uri="{28A0092B-C50C-407E-A947-70E740481C1C}">
                <a14:useLocalDpi xmlns:a14="http://schemas.microsoft.com/office/drawing/2010/main" val="0"/>
              </a:ext>
            </a:extLst>
          </a:blip>
          <a:srcRect b="26093"/>
          <a:stretch/>
        </p:blipFill>
        <p:spPr>
          <a:xfrm>
            <a:off x="36620" y="6519934"/>
            <a:ext cx="1102400" cy="239689"/>
          </a:xfrm>
          <a:prstGeom prst="rect">
            <a:avLst/>
          </a:prstGeom>
        </p:spPr>
      </p:pic>
    </p:spTree>
    <p:extLst>
      <p:ext uri="{BB962C8B-B14F-4D97-AF65-F5344CB8AC3E}">
        <p14:creationId xmlns:p14="http://schemas.microsoft.com/office/powerpoint/2010/main" val="51515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1" hangingPunct="1">
        <a:spcBef>
          <a:spcPct val="0"/>
        </a:spcBef>
        <a:buNone/>
        <a:defRPr sz="3200" b="1" kern="1200">
          <a:solidFill>
            <a:schemeClr val="bg1"/>
          </a:solidFill>
          <a:latin typeface="Gill Sans MT"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2400" kern="1200">
          <a:solidFill>
            <a:schemeClr val="tx1"/>
          </a:solidFill>
          <a:latin typeface="Gill Sans MT"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000" kern="1200">
          <a:solidFill>
            <a:schemeClr val="tx1"/>
          </a:solidFill>
          <a:latin typeface="Gill Sans MT"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1800" kern="1200">
          <a:solidFill>
            <a:schemeClr val="tx1"/>
          </a:solidFill>
          <a:latin typeface="Gill Sans MT"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1600" kern="1200">
          <a:solidFill>
            <a:schemeClr val="tx1"/>
          </a:solidFill>
          <a:latin typeface="Gill Sans MT"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1600" kern="1200">
          <a:solidFill>
            <a:schemeClr val="tx1"/>
          </a:solidFill>
          <a:latin typeface="Gill Sans MT"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1.w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chart" Target="../charts/chart9.xml"/><Relationship Id="rId7" Type="http://schemas.openxmlformats.org/officeDocument/2006/relationships/chart" Target="../charts/chart13.xml"/><Relationship Id="rId12"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2.xml"/><Relationship Id="rId11" Type="http://schemas.openxmlformats.org/officeDocument/2006/relationships/chart" Target="../charts/chart17.xml"/><Relationship Id="rId5" Type="http://schemas.openxmlformats.org/officeDocument/2006/relationships/chart" Target="../charts/chart11.xml"/><Relationship Id="rId10" Type="http://schemas.openxmlformats.org/officeDocument/2006/relationships/chart" Target="../charts/chart16.xml"/><Relationship Id="rId4" Type="http://schemas.openxmlformats.org/officeDocument/2006/relationships/chart" Target="../charts/chart10.xml"/><Relationship Id="rId9" Type="http://schemas.openxmlformats.org/officeDocument/2006/relationships/chart" Target="../charts/char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3.w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23.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628800"/>
            <a:ext cx="7772400" cy="1470025"/>
          </a:xfrm>
        </p:spPr>
        <p:txBody>
          <a:bodyPr>
            <a:normAutofit fontScale="90000"/>
          </a:bodyPr>
          <a:lstStyle/>
          <a:p>
            <a:r>
              <a:rPr lang="en-US" altLang="ko-KR" dirty="0" smtClean="0"/>
              <a:t>Impact of Malicious TCP Retransmission </a:t>
            </a:r>
            <a:br>
              <a:rPr lang="en-US" altLang="ko-KR" dirty="0" smtClean="0"/>
            </a:br>
            <a:r>
              <a:rPr lang="en-US" altLang="ko-KR" dirty="0" smtClean="0"/>
              <a:t>on Cellular Traffic Accounting</a:t>
            </a:r>
            <a:endParaRPr lang="ko-KR" altLang="en-US" dirty="0"/>
          </a:p>
        </p:txBody>
      </p:sp>
      <p:sp>
        <p:nvSpPr>
          <p:cNvPr id="3" name="부제목 2"/>
          <p:cNvSpPr>
            <a:spLocks noGrp="1"/>
          </p:cNvSpPr>
          <p:nvPr>
            <p:ph type="subTitle" idx="1"/>
          </p:nvPr>
        </p:nvSpPr>
        <p:spPr/>
        <p:txBody>
          <a:bodyPr>
            <a:normAutofit/>
          </a:bodyPr>
          <a:lstStyle/>
          <a:p>
            <a:r>
              <a:rPr lang="en-US" altLang="ko-KR" b="1" dirty="0" err="1" smtClean="0"/>
              <a:t>Younghwan</a:t>
            </a:r>
            <a:r>
              <a:rPr lang="en-US" altLang="ko-KR" b="1" dirty="0" smtClean="0"/>
              <a:t> Go</a:t>
            </a:r>
            <a:r>
              <a:rPr lang="en-US" altLang="ko-KR" dirty="0" smtClean="0"/>
              <a:t>, Denis Foo </a:t>
            </a:r>
            <a:r>
              <a:rPr lang="en-US" altLang="ko-KR" dirty="0" err="1" smtClean="0"/>
              <a:t>Kune</a:t>
            </a:r>
            <a:r>
              <a:rPr lang="en-US" altLang="ko-KR" dirty="0" smtClean="0"/>
              <a:t>*, </a:t>
            </a:r>
            <a:r>
              <a:rPr lang="en-US" altLang="ko-KR" dirty="0" err="1" smtClean="0"/>
              <a:t>Shinae</a:t>
            </a:r>
            <a:r>
              <a:rPr lang="en-US" altLang="ko-KR" dirty="0" smtClean="0"/>
              <a:t> Woo, </a:t>
            </a:r>
          </a:p>
          <a:p>
            <a:r>
              <a:rPr lang="en-US" altLang="ko-KR" dirty="0" err="1" smtClean="0"/>
              <a:t>KyoungSoo</a:t>
            </a:r>
            <a:r>
              <a:rPr lang="en-US" altLang="ko-KR" dirty="0" smtClean="0"/>
              <a:t> Park, and </a:t>
            </a:r>
            <a:r>
              <a:rPr lang="en-US" altLang="ko-KR" dirty="0" err="1" smtClean="0"/>
              <a:t>Yongdae</a:t>
            </a:r>
            <a:r>
              <a:rPr lang="en-US" altLang="ko-KR" dirty="0" smtClean="0"/>
              <a:t> Kim</a:t>
            </a:r>
          </a:p>
          <a:p>
            <a:endParaRPr lang="en-US" altLang="ko-KR" dirty="0"/>
          </a:p>
          <a:p>
            <a:r>
              <a:rPr lang="en-US" altLang="ko-KR" sz="1800" dirty="0" smtClean="0"/>
              <a:t>KAIST	University of Michigan*</a:t>
            </a:r>
            <a:endParaRPr lang="ko-KR" altLang="en-US" sz="1800" dirty="0"/>
          </a:p>
        </p:txBody>
      </p:sp>
    </p:spTree>
    <p:extLst>
      <p:ext uri="{BB962C8B-B14F-4D97-AF65-F5344CB8AC3E}">
        <p14:creationId xmlns:p14="http://schemas.microsoft.com/office/powerpoint/2010/main" val="527306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r>
              <a:rPr lang="en-US" altLang="ko-KR" dirty="0" smtClean="0"/>
              <a:t>South Korean ISPs do not account for retransmission packets</a:t>
            </a:r>
          </a:p>
          <a:p>
            <a:pPr lvl="1"/>
            <a:endParaRPr lang="en-US" altLang="ko-KR" dirty="0" smtClean="0"/>
          </a:p>
          <a:p>
            <a:pPr lvl="1"/>
            <a:endParaRPr lang="en-US" altLang="ko-KR" dirty="0"/>
          </a:p>
          <a:p>
            <a:pPr lvl="1"/>
            <a:endParaRPr lang="en-US" altLang="ko-KR" dirty="0" smtClean="0"/>
          </a:p>
          <a:p>
            <a:pPr lvl="1"/>
            <a:endParaRPr lang="en-US" altLang="ko-KR" dirty="0"/>
          </a:p>
          <a:p>
            <a:pPr lvl="1"/>
            <a:endParaRPr lang="en-US" altLang="ko-KR" dirty="0" smtClean="0"/>
          </a:p>
          <a:p>
            <a:pPr lvl="1"/>
            <a:endParaRPr lang="en-US" altLang="ko-KR" dirty="0"/>
          </a:p>
          <a:p>
            <a:pPr lvl="1"/>
            <a:endParaRPr lang="en-US" altLang="ko-KR" dirty="0" smtClean="0"/>
          </a:p>
          <a:p>
            <a:pPr lvl="1"/>
            <a:endParaRPr lang="en-US" altLang="ko-KR" dirty="0"/>
          </a:p>
          <a:p>
            <a:pPr lvl="1"/>
            <a:endParaRPr lang="en-US" altLang="ko-KR" dirty="0" smtClean="0"/>
          </a:p>
          <a:p>
            <a:pPr lvl="1"/>
            <a:endParaRPr lang="en-US" altLang="ko-KR" dirty="0" smtClean="0"/>
          </a:p>
          <a:p>
            <a:r>
              <a:rPr lang="en-US" altLang="ko-KR" dirty="0" smtClean="0"/>
              <a:t>U.S. ISPs account for all retransmission packets!</a:t>
            </a:r>
          </a:p>
          <a:p>
            <a:pPr lvl="1"/>
            <a:endParaRPr lang="ko-KR" altLang="en-US" dirty="0"/>
          </a:p>
        </p:txBody>
      </p:sp>
      <p:graphicFrame>
        <p:nvGraphicFramePr>
          <p:cNvPr id="77" name="차트 76"/>
          <p:cNvGraphicFramePr>
            <a:graphicFrameLocks/>
          </p:cNvGraphicFramePr>
          <p:nvPr>
            <p:extLst>
              <p:ext uri="{D42A27DB-BD31-4B8C-83A1-F6EECF244321}">
                <p14:modId xmlns:p14="http://schemas.microsoft.com/office/powerpoint/2010/main" val="4221229143"/>
              </p:ext>
            </p:extLst>
          </p:nvPr>
        </p:nvGraphicFramePr>
        <p:xfrm>
          <a:off x="1208832" y="2750704"/>
          <a:ext cx="2880000"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8" name="차트 77"/>
          <p:cNvGraphicFramePr>
            <a:graphicFrameLocks/>
          </p:cNvGraphicFramePr>
          <p:nvPr>
            <p:extLst>
              <p:ext uri="{D42A27DB-BD31-4B8C-83A1-F6EECF244321}">
                <p14:modId xmlns:p14="http://schemas.microsoft.com/office/powerpoint/2010/main" val="2312783078"/>
              </p:ext>
            </p:extLst>
          </p:nvPr>
        </p:nvGraphicFramePr>
        <p:xfrm>
          <a:off x="1208832" y="2750704"/>
          <a:ext cx="2880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9" name="차트 78"/>
          <p:cNvGraphicFramePr>
            <a:graphicFrameLocks/>
          </p:cNvGraphicFramePr>
          <p:nvPr>
            <p:extLst>
              <p:ext uri="{D42A27DB-BD31-4B8C-83A1-F6EECF244321}">
                <p14:modId xmlns:p14="http://schemas.microsoft.com/office/powerpoint/2010/main" val="3288589052"/>
              </p:ext>
            </p:extLst>
          </p:nvPr>
        </p:nvGraphicFramePr>
        <p:xfrm>
          <a:off x="1208832" y="2750704"/>
          <a:ext cx="288000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차트 35"/>
          <p:cNvGraphicFramePr>
            <a:graphicFrameLocks/>
          </p:cNvGraphicFramePr>
          <p:nvPr>
            <p:extLst>
              <p:ext uri="{D42A27DB-BD31-4B8C-83A1-F6EECF244321}">
                <p14:modId xmlns:p14="http://schemas.microsoft.com/office/powerpoint/2010/main" val="2581005379"/>
              </p:ext>
            </p:extLst>
          </p:nvPr>
        </p:nvGraphicFramePr>
        <p:xfrm>
          <a:off x="1208832" y="2750704"/>
          <a:ext cx="2880000" cy="2880000"/>
        </p:xfrm>
        <a:graphic>
          <a:graphicData uri="http://schemas.openxmlformats.org/drawingml/2006/chart">
            <c:chart xmlns:c="http://schemas.openxmlformats.org/drawingml/2006/chart" xmlns:r="http://schemas.openxmlformats.org/officeDocument/2006/relationships" r:id="rId6"/>
          </a:graphicData>
        </a:graphic>
      </p:graphicFrame>
      <p:sp>
        <p:nvSpPr>
          <p:cNvPr id="2" name="제목 1"/>
          <p:cNvSpPr>
            <a:spLocks noGrp="1"/>
          </p:cNvSpPr>
          <p:nvPr>
            <p:ph type="title"/>
          </p:nvPr>
        </p:nvSpPr>
        <p:spPr/>
        <p:txBody>
          <a:bodyPr/>
          <a:lstStyle/>
          <a:p>
            <a:r>
              <a:rPr lang="en-US" altLang="ko-KR" dirty="0" smtClean="0"/>
              <a:t>Controlled Retransmission</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10</a:t>
            </a:fld>
            <a:endParaRPr lang="ko-KR" altLang="en-US"/>
          </a:p>
        </p:txBody>
      </p:sp>
      <p:graphicFrame>
        <p:nvGraphicFramePr>
          <p:cNvPr id="76" name="차트 75"/>
          <p:cNvGraphicFramePr>
            <a:graphicFrameLocks/>
          </p:cNvGraphicFramePr>
          <p:nvPr>
            <p:extLst>
              <p:ext uri="{D42A27DB-BD31-4B8C-83A1-F6EECF244321}">
                <p14:modId xmlns:p14="http://schemas.microsoft.com/office/powerpoint/2010/main" val="2640511318"/>
              </p:ext>
            </p:extLst>
          </p:nvPr>
        </p:nvGraphicFramePr>
        <p:xfrm>
          <a:off x="4919340" y="2746881"/>
          <a:ext cx="2880000" cy="288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2" name="차트 81"/>
          <p:cNvGraphicFramePr>
            <a:graphicFrameLocks/>
          </p:cNvGraphicFramePr>
          <p:nvPr>
            <p:extLst>
              <p:ext uri="{D42A27DB-BD31-4B8C-83A1-F6EECF244321}">
                <p14:modId xmlns:p14="http://schemas.microsoft.com/office/powerpoint/2010/main" val="2369719575"/>
              </p:ext>
            </p:extLst>
          </p:nvPr>
        </p:nvGraphicFramePr>
        <p:xfrm>
          <a:off x="4919340" y="2746881"/>
          <a:ext cx="2880000" cy="288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7" name="차트 86"/>
          <p:cNvGraphicFramePr>
            <a:graphicFrameLocks/>
          </p:cNvGraphicFramePr>
          <p:nvPr>
            <p:extLst>
              <p:ext uri="{D42A27DB-BD31-4B8C-83A1-F6EECF244321}">
                <p14:modId xmlns:p14="http://schemas.microsoft.com/office/powerpoint/2010/main" val="1666762621"/>
              </p:ext>
            </p:extLst>
          </p:nvPr>
        </p:nvGraphicFramePr>
        <p:xfrm>
          <a:off x="4919340" y="2746881"/>
          <a:ext cx="2880000" cy="2880000"/>
        </p:xfrm>
        <a:graphic>
          <a:graphicData uri="http://schemas.openxmlformats.org/drawingml/2006/chart">
            <c:chart xmlns:c="http://schemas.openxmlformats.org/drawingml/2006/chart" xmlns:r="http://schemas.openxmlformats.org/officeDocument/2006/relationships" r:id="rId9"/>
          </a:graphicData>
        </a:graphic>
      </p:graphicFrame>
      <p:sp>
        <p:nvSpPr>
          <p:cNvPr id="35" name="직사각형 34"/>
          <p:cNvSpPr/>
          <p:nvPr/>
        </p:nvSpPr>
        <p:spPr>
          <a:xfrm>
            <a:off x="2629753" y="2179516"/>
            <a:ext cx="288032" cy="14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89" name="TextBox 88"/>
          <p:cNvSpPr txBox="1"/>
          <p:nvPr/>
        </p:nvSpPr>
        <p:spPr>
          <a:xfrm>
            <a:off x="2902302" y="2098489"/>
            <a:ext cx="1309461"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ISP Accounting</a:t>
            </a:r>
            <a:endParaRPr lang="ko-KR" altLang="en-US" sz="1400" dirty="0">
              <a:latin typeface="Times New Roman" pitchFamily="18" charset="0"/>
              <a:cs typeface="Times New Roman" pitchFamily="18" charset="0"/>
            </a:endParaRPr>
          </a:p>
        </p:txBody>
      </p:sp>
      <p:sp>
        <p:nvSpPr>
          <p:cNvPr id="91" name="직사각형 90"/>
          <p:cNvSpPr/>
          <p:nvPr/>
        </p:nvSpPr>
        <p:spPr>
          <a:xfrm>
            <a:off x="4599388" y="2180370"/>
            <a:ext cx="288032" cy="144016"/>
          </a:xfrm>
          <a:prstGeom prst="rect">
            <a:avLst/>
          </a:prstGeom>
          <a:solidFill>
            <a:srgbClr val="00B0F0"/>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2" name="TextBox 91"/>
          <p:cNvSpPr txBox="1"/>
          <p:nvPr/>
        </p:nvSpPr>
        <p:spPr>
          <a:xfrm>
            <a:off x="4875608" y="2098489"/>
            <a:ext cx="215129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Normal Data / ACK Packet</a:t>
            </a:r>
            <a:endParaRPr lang="ko-KR" altLang="en-US" sz="1400" dirty="0">
              <a:latin typeface="Times New Roman" pitchFamily="18" charset="0"/>
              <a:cs typeface="Times New Roman" pitchFamily="18" charset="0"/>
            </a:endParaRPr>
          </a:p>
        </p:txBody>
      </p:sp>
      <p:sp>
        <p:nvSpPr>
          <p:cNvPr id="95" name="직사각형 94"/>
          <p:cNvSpPr/>
          <p:nvPr/>
        </p:nvSpPr>
        <p:spPr>
          <a:xfrm>
            <a:off x="2627784" y="2491387"/>
            <a:ext cx="288032" cy="144016"/>
          </a:xfrm>
          <a:prstGeom prst="rect">
            <a:avLst/>
          </a:prstGeom>
          <a:solidFill>
            <a:srgbClr val="92D050"/>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6" name="TextBox 95"/>
          <p:cNvSpPr txBox="1"/>
          <p:nvPr/>
        </p:nvSpPr>
        <p:spPr>
          <a:xfrm>
            <a:off x="2904004" y="2409506"/>
            <a:ext cx="1298497"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Duplicate ACK</a:t>
            </a:r>
            <a:endParaRPr lang="ko-KR" altLang="en-US" sz="1400" dirty="0">
              <a:latin typeface="Times New Roman" pitchFamily="18" charset="0"/>
              <a:cs typeface="Times New Roman" pitchFamily="18" charset="0"/>
            </a:endParaRPr>
          </a:p>
        </p:txBody>
      </p:sp>
      <p:sp>
        <p:nvSpPr>
          <p:cNvPr id="97" name="직사각형 96"/>
          <p:cNvSpPr/>
          <p:nvPr/>
        </p:nvSpPr>
        <p:spPr>
          <a:xfrm>
            <a:off x="4597310" y="2495027"/>
            <a:ext cx="288032" cy="144016"/>
          </a:xfrm>
          <a:prstGeom prst="rect">
            <a:avLst/>
          </a:prstGeom>
          <a:solidFill>
            <a:srgbClr val="FFFF00"/>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8" name="TextBox 97"/>
          <p:cNvSpPr txBox="1"/>
          <p:nvPr/>
        </p:nvSpPr>
        <p:spPr>
          <a:xfrm>
            <a:off x="4873530" y="2413146"/>
            <a:ext cx="2146742"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Retransmitted Data Packet</a:t>
            </a:r>
            <a:endParaRPr lang="ko-KR" altLang="en-US" sz="1400" dirty="0">
              <a:latin typeface="Times New Roman" pitchFamily="18" charset="0"/>
              <a:cs typeface="Times New Roman" pitchFamily="18" charset="0"/>
            </a:endParaRPr>
          </a:p>
        </p:txBody>
      </p:sp>
      <p:sp>
        <p:nvSpPr>
          <p:cNvPr id="101" name="TextBox 100"/>
          <p:cNvSpPr txBox="1"/>
          <p:nvPr/>
        </p:nvSpPr>
        <p:spPr>
          <a:xfrm>
            <a:off x="2427000" y="4757485"/>
            <a:ext cx="72327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1,092.8</a:t>
            </a:r>
            <a:endParaRPr lang="ko-KR" altLang="en-US" sz="1400" dirty="0">
              <a:latin typeface="Times New Roman" pitchFamily="18" charset="0"/>
              <a:cs typeface="Times New Roman" pitchFamily="18" charset="0"/>
            </a:endParaRPr>
          </a:p>
        </p:txBody>
      </p:sp>
      <p:sp>
        <p:nvSpPr>
          <p:cNvPr id="102" name="TextBox 101"/>
          <p:cNvSpPr txBox="1"/>
          <p:nvPr/>
        </p:nvSpPr>
        <p:spPr>
          <a:xfrm>
            <a:off x="2966869" y="4747545"/>
            <a:ext cx="72327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1,092.5</a:t>
            </a:r>
            <a:endParaRPr lang="ko-KR" altLang="en-US" sz="1400" dirty="0">
              <a:latin typeface="Times New Roman" pitchFamily="18" charset="0"/>
              <a:cs typeface="Times New Roman" pitchFamily="18" charset="0"/>
            </a:endParaRPr>
          </a:p>
        </p:txBody>
      </p:sp>
      <p:sp>
        <p:nvSpPr>
          <p:cNvPr id="103" name="TextBox 102"/>
          <p:cNvSpPr txBox="1"/>
          <p:nvPr/>
        </p:nvSpPr>
        <p:spPr>
          <a:xfrm>
            <a:off x="2972584" y="4670217"/>
            <a:ext cx="72327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1,524.1</a:t>
            </a:r>
            <a:endParaRPr lang="ko-KR" altLang="en-US" sz="1400" dirty="0">
              <a:latin typeface="Times New Roman" pitchFamily="18" charset="0"/>
              <a:cs typeface="Times New Roman" pitchFamily="18" charset="0"/>
            </a:endParaRPr>
          </a:p>
        </p:txBody>
      </p:sp>
      <p:sp>
        <p:nvSpPr>
          <p:cNvPr id="104" name="TextBox 103"/>
          <p:cNvSpPr txBox="1"/>
          <p:nvPr/>
        </p:nvSpPr>
        <p:spPr>
          <a:xfrm>
            <a:off x="2920995" y="2798531"/>
            <a:ext cx="80637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11,122.6</a:t>
            </a:r>
            <a:endParaRPr lang="ko-KR" altLang="en-US" sz="1400" dirty="0">
              <a:latin typeface="Times New Roman" pitchFamily="18" charset="0"/>
              <a:cs typeface="Times New Roman" pitchFamily="18" charset="0"/>
            </a:endParaRPr>
          </a:p>
        </p:txBody>
      </p:sp>
      <p:graphicFrame>
        <p:nvGraphicFramePr>
          <p:cNvPr id="51" name="차트 50"/>
          <p:cNvGraphicFramePr>
            <a:graphicFrameLocks/>
          </p:cNvGraphicFramePr>
          <p:nvPr>
            <p:extLst>
              <p:ext uri="{D42A27DB-BD31-4B8C-83A1-F6EECF244321}">
                <p14:modId xmlns:p14="http://schemas.microsoft.com/office/powerpoint/2010/main" val="3020979117"/>
              </p:ext>
            </p:extLst>
          </p:nvPr>
        </p:nvGraphicFramePr>
        <p:xfrm>
          <a:off x="4919340" y="2746881"/>
          <a:ext cx="2880000" cy="2880000"/>
        </p:xfrm>
        <a:graphic>
          <a:graphicData uri="http://schemas.openxmlformats.org/drawingml/2006/chart">
            <c:chart xmlns:c="http://schemas.openxmlformats.org/drawingml/2006/chart" xmlns:r="http://schemas.openxmlformats.org/officeDocument/2006/relationships" r:id="rId10"/>
          </a:graphicData>
        </a:graphic>
      </p:graphicFrame>
      <p:sp>
        <p:nvSpPr>
          <p:cNvPr id="99" name="TextBox 98"/>
          <p:cNvSpPr txBox="1"/>
          <p:nvPr/>
        </p:nvSpPr>
        <p:spPr>
          <a:xfrm>
            <a:off x="6134551" y="4678800"/>
            <a:ext cx="588623"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14.97</a:t>
            </a:r>
            <a:endParaRPr lang="ko-KR" altLang="en-US" sz="1400" dirty="0">
              <a:latin typeface="Times New Roman" pitchFamily="18" charset="0"/>
              <a:cs typeface="Times New Roman" pitchFamily="18" charset="0"/>
            </a:endParaRPr>
          </a:p>
        </p:txBody>
      </p:sp>
      <p:sp>
        <p:nvSpPr>
          <p:cNvPr id="106" name="TextBox 105"/>
          <p:cNvSpPr txBox="1"/>
          <p:nvPr/>
        </p:nvSpPr>
        <p:spPr>
          <a:xfrm>
            <a:off x="6683980" y="4681192"/>
            <a:ext cx="588623"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14.97</a:t>
            </a:r>
            <a:endParaRPr lang="ko-KR" altLang="en-US" sz="1400" dirty="0">
              <a:latin typeface="Times New Roman" pitchFamily="18" charset="0"/>
              <a:cs typeface="Times New Roman" pitchFamily="18" charset="0"/>
            </a:endParaRPr>
          </a:p>
        </p:txBody>
      </p:sp>
      <p:sp>
        <p:nvSpPr>
          <p:cNvPr id="107" name="TextBox 106"/>
          <p:cNvSpPr txBox="1"/>
          <p:nvPr/>
        </p:nvSpPr>
        <p:spPr>
          <a:xfrm>
            <a:off x="6625662" y="2863998"/>
            <a:ext cx="678391"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107.84</a:t>
            </a:r>
            <a:endParaRPr lang="ko-KR" altLang="en-US" sz="1400" dirty="0">
              <a:latin typeface="Times New Roman" pitchFamily="18" charset="0"/>
              <a:cs typeface="Times New Roman" pitchFamily="18" charset="0"/>
            </a:endParaRPr>
          </a:p>
        </p:txBody>
      </p:sp>
      <p:sp>
        <p:nvSpPr>
          <p:cNvPr id="34" name="TextBox 33"/>
          <p:cNvSpPr txBox="1"/>
          <p:nvPr/>
        </p:nvSpPr>
        <p:spPr>
          <a:xfrm>
            <a:off x="6683092" y="4762785"/>
            <a:ext cx="588623"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10.77</a:t>
            </a:r>
            <a:endParaRPr lang="ko-KR" altLang="en-US" sz="1400" dirty="0">
              <a:latin typeface="Times New Roman" pitchFamily="18" charset="0"/>
              <a:cs typeface="Times New Roman" pitchFamily="18" charset="0"/>
            </a:endParaRPr>
          </a:p>
        </p:txBody>
      </p:sp>
      <p:sp>
        <p:nvSpPr>
          <p:cNvPr id="5" name="TextBox 4"/>
          <p:cNvSpPr txBox="1"/>
          <p:nvPr/>
        </p:nvSpPr>
        <p:spPr>
          <a:xfrm>
            <a:off x="6321596" y="5252369"/>
            <a:ext cx="792205" cy="307777"/>
          </a:xfrm>
          <a:prstGeom prst="rect">
            <a:avLst/>
          </a:prstGeom>
          <a:solidFill>
            <a:schemeClr val="bg1"/>
          </a:solidFill>
        </p:spPr>
        <p:txBody>
          <a:bodyPr wrap="none" rtlCol="0">
            <a:spAutoFit/>
          </a:bodyPr>
          <a:lstStyle/>
          <a:p>
            <a:r>
              <a:rPr lang="en-US" altLang="ko-KR" sz="1400" dirty="0" smtClean="0">
                <a:latin typeface="Times New Roman" panose="02020603050405020304" pitchFamily="18" charset="0"/>
                <a:cs typeface="Times New Roman" panose="02020603050405020304" pitchFamily="18" charset="0"/>
              </a:rPr>
              <a:t>ISP-2, 3</a:t>
            </a:r>
            <a:endParaRPr lang="ko-KR"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9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fade">
                                      <p:cBhvr>
                                        <p:cTn id="51" dur="500"/>
                                        <p:tgtEl>
                                          <p:spTgt spid="10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2"/>
                                        </p:tgtEl>
                                      </p:cBhvr>
                                    </p:animEffect>
                                    <p:set>
                                      <p:cBhvr>
                                        <p:cTn id="65" dur="1" fill="hold">
                                          <p:stCondLst>
                                            <p:cond delay="499"/>
                                          </p:stCondLst>
                                        </p:cTn>
                                        <p:tgtEl>
                                          <p:spTgt spid="102"/>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fade">
                                      <p:cBhvr>
                                        <p:cTn id="68" dur="500"/>
                                        <p:tgtEl>
                                          <p:spTgt spid="7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fade">
                                      <p:cBhvr>
                                        <p:cTn id="71" dur="500"/>
                                        <p:tgtEl>
                                          <p:spTgt spid="8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3"/>
                                        </p:tgtEl>
                                        <p:attrNameLst>
                                          <p:attrName>style.visibility</p:attrName>
                                        </p:attrNameLst>
                                      </p:cBhvr>
                                      <p:to>
                                        <p:strVal val="visible"/>
                                      </p:to>
                                    </p:set>
                                    <p:animEffect transition="in" filter="fade">
                                      <p:cBhvr>
                                        <p:cTn id="74" dur="500"/>
                                        <p:tgtEl>
                                          <p:spTgt spid="10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animEffect transition="in" filter="fade">
                                      <p:cBhvr>
                                        <p:cTn id="77" dur="500"/>
                                        <p:tgtEl>
                                          <p:spTgt spid="10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3"/>
                                        </p:tgtEl>
                                      </p:cBhvr>
                                    </p:animEffect>
                                    <p:set>
                                      <p:cBhvr>
                                        <p:cTn id="82" dur="1" fill="hold">
                                          <p:stCondLst>
                                            <p:cond delay="499"/>
                                          </p:stCondLst>
                                        </p:cTn>
                                        <p:tgtEl>
                                          <p:spTgt spid="10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6"/>
                                        </p:tgtEl>
                                      </p:cBhvr>
                                    </p:animEffect>
                                    <p:set>
                                      <p:cBhvr>
                                        <p:cTn id="85" dur="1" fill="hold">
                                          <p:stCondLst>
                                            <p:cond delay="499"/>
                                          </p:stCondLst>
                                        </p:cTn>
                                        <p:tgtEl>
                                          <p:spTgt spid="106"/>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fade">
                                      <p:cBhvr>
                                        <p:cTn id="88" dur="500"/>
                                        <p:tgtEl>
                                          <p:spTgt spid="7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fade">
                                      <p:cBhvr>
                                        <p:cTn id="91" dur="500"/>
                                        <p:tgtEl>
                                          <p:spTgt spid="7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7"/>
                                        </p:tgtEl>
                                        <p:attrNameLst>
                                          <p:attrName>style.visibility</p:attrName>
                                        </p:attrNameLst>
                                      </p:cBhvr>
                                      <p:to>
                                        <p:strVal val="visible"/>
                                      </p:to>
                                    </p:set>
                                    <p:animEffect transition="in" filter="fade">
                                      <p:cBhvr>
                                        <p:cTn id="94" dur="500"/>
                                        <p:tgtEl>
                                          <p:spTgt spid="10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4"/>
                                        </p:tgtEl>
                                        <p:attrNameLst>
                                          <p:attrName>style.visibility</p:attrName>
                                        </p:attrNameLst>
                                      </p:cBhvr>
                                      <p:to>
                                        <p:strVal val="visible"/>
                                      </p:to>
                                    </p:set>
                                    <p:animEffect transition="in" filter="fade">
                                      <p:cBhvr>
                                        <p:cTn id="97" dur="500"/>
                                        <p:tgtEl>
                                          <p:spTgt spid="10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
                                            <p:txEl>
                                              <p:pRg st="11" end="11"/>
                                            </p:txEl>
                                          </p:spTgt>
                                        </p:tgtEl>
                                        <p:attrNameLst>
                                          <p:attrName>style.visibility</p:attrName>
                                        </p:attrNameLst>
                                      </p:cBhvr>
                                      <p:to>
                                        <p:strVal val="visible"/>
                                      </p:to>
                                    </p:set>
                                    <p:animEffect transition="in" filter="fade">
                                      <p:cBhvr>
                                        <p:cTn id="10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7" grpId="0">
        <p:bldAsOne/>
      </p:bldGraphic>
      <p:bldGraphic spid="78" grpId="0">
        <p:bldAsOne/>
      </p:bldGraphic>
      <p:bldGraphic spid="79" grpId="0">
        <p:bldAsOne/>
      </p:bldGraphic>
      <p:bldGraphic spid="36" grpId="0">
        <p:bldAsOne/>
      </p:bldGraphic>
      <p:bldGraphic spid="76" grpId="0">
        <p:bldAsOne/>
      </p:bldGraphic>
      <p:bldGraphic spid="82" grpId="0">
        <p:bldAsOne/>
      </p:bldGraphic>
      <p:bldGraphic spid="87" grpId="0">
        <p:bldAsOne/>
      </p:bldGraphic>
      <p:bldP spid="35" grpId="0" animBg="1"/>
      <p:bldP spid="89" grpId="0"/>
      <p:bldP spid="91" grpId="0" animBg="1"/>
      <p:bldP spid="92" grpId="0"/>
      <p:bldP spid="95" grpId="0" animBg="1"/>
      <p:bldP spid="96" grpId="0"/>
      <p:bldP spid="97" grpId="0" animBg="1"/>
      <p:bldP spid="98" grpId="0"/>
      <p:bldP spid="101" grpId="0"/>
      <p:bldP spid="102" grpId="0"/>
      <p:bldP spid="102" grpId="1"/>
      <p:bldP spid="103" grpId="0"/>
      <p:bldP spid="103" grpId="1"/>
      <p:bldP spid="104" grpId="0"/>
      <p:bldGraphic spid="51" grpId="0">
        <p:bldAsOne/>
      </p:bldGraphic>
      <p:bldP spid="99" grpId="0"/>
      <p:bldP spid="106" grpId="0"/>
      <p:bldP spid="106" grpId="1"/>
      <p:bldP spid="107" grpId="0"/>
      <p:bldP spid="34" grpId="0"/>
      <p:bldP spid="34" grpId="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Usage-inflation Attack</a:t>
            </a:r>
            <a:endParaRPr lang="ko-KR" altLang="en-US" dirty="0"/>
          </a:p>
        </p:txBody>
      </p:sp>
      <p:sp>
        <p:nvSpPr>
          <p:cNvPr id="3" name="내용 개체 틀 2"/>
          <p:cNvSpPr>
            <a:spLocks noGrp="1"/>
          </p:cNvSpPr>
          <p:nvPr>
            <p:ph idx="1"/>
          </p:nvPr>
        </p:nvSpPr>
        <p:spPr/>
        <p:txBody>
          <a:bodyPr/>
          <a:lstStyle/>
          <a:p>
            <a:r>
              <a:rPr lang="en-US" altLang="ko-KR" dirty="0" smtClean="0"/>
              <a:t>Intentionally retransmit packets even without packet losses</a:t>
            </a:r>
          </a:p>
          <a:p>
            <a:pPr lvl="1"/>
            <a:r>
              <a:rPr lang="en-US" altLang="ko-KR" dirty="0" smtClean="0"/>
              <a:t>ISPs with blind accounting policy charge for all packets</a:t>
            </a:r>
          </a:p>
          <a:p>
            <a:r>
              <a:rPr lang="en-US" altLang="ko-KR" dirty="0" smtClean="0"/>
              <a:t>Attack scenario</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11</a:t>
            </a:fld>
            <a:endParaRPr lang="ko-KR" altLang="en-US"/>
          </a:p>
        </p:txBody>
      </p:sp>
      <p:pic>
        <p:nvPicPr>
          <p:cNvPr id="6" name="그림 5"/>
          <p:cNvPicPr>
            <a:picLocks noChangeAspect="1"/>
          </p:cNvPicPr>
          <p:nvPr/>
        </p:nvPicPr>
        <p:blipFill>
          <a:blip r:embed="rId3"/>
          <a:stretch>
            <a:fillRect/>
          </a:stretch>
        </p:blipFill>
        <p:spPr>
          <a:xfrm>
            <a:off x="899592" y="3212976"/>
            <a:ext cx="2762250" cy="2543175"/>
          </a:xfrm>
          <a:prstGeom prst="rect">
            <a:avLst/>
          </a:prstGeom>
        </p:spPr>
      </p:pic>
      <p:pic>
        <p:nvPicPr>
          <p:cNvPr id="7" name="그림 6"/>
          <p:cNvPicPr>
            <a:picLocks noChangeAspect="1"/>
          </p:cNvPicPr>
          <p:nvPr/>
        </p:nvPicPr>
        <p:blipFill>
          <a:blip r:embed="rId4"/>
          <a:stretch>
            <a:fillRect/>
          </a:stretch>
        </p:blipFill>
        <p:spPr>
          <a:xfrm>
            <a:off x="5508104" y="3212976"/>
            <a:ext cx="2762250" cy="2543175"/>
          </a:xfrm>
          <a:prstGeom prst="rect">
            <a:avLst/>
          </a:prstGeom>
        </p:spPr>
      </p:pic>
      <p:sp>
        <p:nvSpPr>
          <p:cNvPr id="8" name="오른쪽 화살표 7"/>
          <p:cNvSpPr/>
          <p:nvPr/>
        </p:nvSpPr>
        <p:spPr>
          <a:xfrm>
            <a:off x="4009694" y="4099098"/>
            <a:ext cx="1178830" cy="7709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 name="직사각형 8"/>
          <p:cNvSpPr/>
          <p:nvPr/>
        </p:nvSpPr>
        <p:spPr>
          <a:xfrm>
            <a:off x="3862414" y="3140968"/>
            <a:ext cx="1484640" cy="8105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2000" dirty="0" smtClean="0">
                <a:latin typeface="Gill Sans MT" pitchFamily="34" charset="0"/>
              </a:rPr>
              <a:t>User clicks on the URL</a:t>
            </a:r>
            <a:endParaRPr lang="ko-KR" altLang="en-US" sz="2000" dirty="0">
              <a:latin typeface="Gill Sans MT" pitchFamily="34" charset="0"/>
            </a:endParaRPr>
          </a:p>
        </p:txBody>
      </p:sp>
      <p:sp>
        <p:nvSpPr>
          <p:cNvPr id="10" name="직사각형 9"/>
          <p:cNvSpPr/>
          <p:nvPr/>
        </p:nvSpPr>
        <p:spPr>
          <a:xfrm>
            <a:off x="891511" y="3140968"/>
            <a:ext cx="7333367" cy="208032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2000" b="1" u="sng" dirty="0" smtClean="0">
                <a:latin typeface="Gill Sans MT" pitchFamily="34" charset="0"/>
              </a:rPr>
              <a:t>Strength:</a:t>
            </a:r>
          </a:p>
          <a:p>
            <a:pPr algn="ctr"/>
            <a:endParaRPr lang="en-US" altLang="ko-KR" sz="1200" b="1" u="sng" dirty="0" smtClean="0">
              <a:latin typeface="Gill Sans MT" pitchFamily="34" charset="0"/>
            </a:endParaRPr>
          </a:p>
          <a:p>
            <a:pPr algn="ctr"/>
            <a:r>
              <a:rPr lang="en-US" altLang="ko-KR" sz="2000" dirty="0">
                <a:latin typeface="Gill Sans MT" pitchFamily="34" charset="0"/>
              </a:rPr>
              <a:t>No need to compromise the </a:t>
            </a:r>
            <a:r>
              <a:rPr lang="en-US" altLang="ko-KR" sz="2000" dirty="0" smtClean="0">
                <a:latin typeface="Gill Sans MT" pitchFamily="34" charset="0"/>
              </a:rPr>
              <a:t>client</a:t>
            </a:r>
          </a:p>
          <a:p>
            <a:pPr algn="ctr"/>
            <a:endParaRPr lang="ko-KR" altLang="en-US" sz="2000" dirty="0">
              <a:latin typeface="Gill Sans MT" pitchFamily="34" charset="0"/>
            </a:endParaRPr>
          </a:p>
          <a:p>
            <a:pPr algn="ctr"/>
            <a:r>
              <a:rPr lang="en-US" altLang="ko-KR" sz="2000" dirty="0" smtClean="0">
                <a:latin typeface="Gill Sans MT" pitchFamily="34" charset="0"/>
              </a:rPr>
              <a:t>User does not notice an attack</a:t>
            </a:r>
            <a:endParaRPr lang="en-US" altLang="ko-KR" sz="2000" dirty="0">
              <a:latin typeface="Gill Sans MT" pitchFamily="34" charset="0"/>
            </a:endParaRPr>
          </a:p>
          <a:p>
            <a:pPr algn="ctr"/>
            <a:r>
              <a:rPr lang="en-US" altLang="ko-KR" sz="2000" b="1" dirty="0" smtClean="0">
                <a:latin typeface="Gill Sans MT" pitchFamily="34" charset="0"/>
              </a:rPr>
              <a:t>Inflate more than 1GB in just 9 minutes!</a:t>
            </a:r>
          </a:p>
        </p:txBody>
      </p:sp>
    </p:spTree>
    <p:extLst>
      <p:ext uri="{BB962C8B-B14F-4D97-AF65-F5344CB8AC3E}">
        <p14:creationId xmlns:p14="http://schemas.microsoft.com/office/powerpoint/2010/main" val="236242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500"/>
                                        <p:tgtEl>
                                          <p:spTgt spid="10">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fade">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fade">
                                      <p:cBhvr>
                                        <p:cTn id="48"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구름 2"/>
          <p:cNvSpPr/>
          <p:nvPr/>
        </p:nvSpPr>
        <p:spPr>
          <a:xfrm rot="282018">
            <a:off x="3723136" y="2425172"/>
            <a:ext cx="4392488" cy="3071781"/>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496" name="직사각형 495"/>
          <p:cNvSpPr/>
          <p:nvPr/>
        </p:nvSpPr>
        <p:spPr>
          <a:xfrm>
            <a:off x="7458068" y="3503532"/>
            <a:ext cx="1031386" cy="866131"/>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pic>
        <p:nvPicPr>
          <p:cNvPr id="497" name="Picture 7" descr="http://www.randomwebsite.com/images/he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9757"/>
          <a:stretch/>
        </p:blipFill>
        <p:spPr bwMode="auto">
          <a:xfrm>
            <a:off x="7473391" y="3542910"/>
            <a:ext cx="991272" cy="242567"/>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7" descr="http://www.randomwebsite.com/images/he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431" b="39612"/>
          <a:stretch/>
        </p:blipFill>
        <p:spPr bwMode="auto">
          <a:xfrm>
            <a:off x="7474398" y="3785478"/>
            <a:ext cx="991272" cy="232252"/>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7" descr="http://www.randomwebsite.com/images/he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660"/>
          <a:stretch/>
        </p:blipFill>
        <p:spPr bwMode="auto">
          <a:xfrm>
            <a:off x="7469581" y="4008189"/>
            <a:ext cx="991272" cy="323548"/>
          </a:xfrm>
          <a:prstGeom prst="rect">
            <a:avLst/>
          </a:prstGeom>
          <a:noFill/>
          <a:extLst>
            <a:ext uri="{909E8E84-426E-40DD-AFC4-6F175D3DCCD1}">
              <a14:hiddenFill xmlns:a14="http://schemas.microsoft.com/office/drawing/2010/main">
                <a:solidFill>
                  <a:srgbClr val="FFFFFF"/>
                </a:solidFill>
              </a14:hiddenFill>
            </a:ext>
          </a:extLst>
        </p:spPr>
      </p:pic>
      <p:sp>
        <p:nvSpPr>
          <p:cNvPr id="17" name="구름 16"/>
          <p:cNvSpPr/>
          <p:nvPr/>
        </p:nvSpPr>
        <p:spPr>
          <a:xfrm>
            <a:off x="683414" y="2526580"/>
            <a:ext cx="2874805" cy="265202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8" name="직사각형 7"/>
          <p:cNvSpPr/>
          <p:nvPr/>
        </p:nvSpPr>
        <p:spPr>
          <a:xfrm>
            <a:off x="2113808" y="3894903"/>
            <a:ext cx="4741676" cy="677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a:xfrm>
            <a:off x="457200" y="295205"/>
            <a:ext cx="8229600" cy="1143000"/>
          </a:xfrm>
        </p:spPr>
        <p:txBody>
          <a:bodyPr/>
          <a:lstStyle/>
          <a:p>
            <a:r>
              <a:rPr lang="en-US" altLang="ko-KR" dirty="0" smtClean="0"/>
              <a:t>Retransmit after FIN</a:t>
            </a:r>
            <a:endParaRPr lang="ko-KR" altLang="en-US" dirty="0"/>
          </a:p>
        </p:txBody>
      </p:sp>
      <p:sp>
        <p:nvSpPr>
          <p:cNvPr id="7" name="텍스트 개체 틀 6"/>
          <p:cNvSpPr>
            <a:spLocks noGrp="1"/>
          </p:cNvSpPr>
          <p:nvPr>
            <p:ph idx="1"/>
          </p:nvPr>
        </p:nvSpPr>
        <p:spPr/>
        <p:txBody>
          <a:bodyPr>
            <a:normAutofit/>
          </a:bodyPr>
          <a:lstStyle/>
          <a:p>
            <a:r>
              <a:rPr lang="en-US" altLang="ko-KR" dirty="0" smtClean="0"/>
              <a:t>Ignore client’s FIN/RST to prevent TCP teardown</a:t>
            </a:r>
            <a:endParaRPr lang="en-US" altLang="ko-KR" sz="2000" dirty="0"/>
          </a:p>
          <a:p>
            <a:pPr lvl="1"/>
            <a:r>
              <a:rPr lang="en-US" altLang="ko-KR" dirty="0" smtClean="0"/>
              <a:t>Utilize full bandwidth to overcharge the usage</a:t>
            </a:r>
          </a:p>
          <a:p>
            <a:endParaRPr lang="en-US" altLang="ko-KR" dirty="0" smtClean="0"/>
          </a:p>
          <a:p>
            <a:endParaRPr lang="en-US" altLang="ko-KR" dirty="0"/>
          </a:p>
          <a:p>
            <a:endParaRPr lang="en-US" altLang="ko-KR" dirty="0" smtClean="0"/>
          </a:p>
          <a:p>
            <a:endParaRPr lang="en-US" altLang="ko-KR" dirty="0"/>
          </a:p>
          <a:p>
            <a:endParaRPr lang="en-US" altLang="ko-KR" dirty="0" smtClean="0"/>
          </a:p>
          <a:p>
            <a:pPr marL="0" indent="0">
              <a:buNone/>
            </a:pPr>
            <a:endParaRPr lang="en-US" altLang="ko-KR" dirty="0" smtClean="0"/>
          </a:p>
          <a:p>
            <a:endParaRPr lang="en-US" altLang="ko-KR" dirty="0" smtClean="0"/>
          </a:p>
          <a:p>
            <a:r>
              <a:rPr lang="en-US" altLang="ko-KR" dirty="0" smtClean="0"/>
              <a:t>Some ISPs allow attacks even after 4 hours!</a:t>
            </a:r>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12</a:t>
            </a:fld>
            <a:endParaRPr lang="ko-KR" altLang="en-US"/>
          </a:p>
        </p:txBody>
      </p:sp>
      <p:pic>
        <p:nvPicPr>
          <p:cNvPr id="1026" name="Picture 2" descr="C:\Users\yhwan\AppData\Local\Microsoft\Windows\Temporary Internet Files\Content.IE5\LLKO832L\MC90043484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335" y="3388981"/>
            <a:ext cx="1173507" cy="11735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hwan\AppData\Local\Microsoft\Windows\Temporary Internet Files\Content.IE5\7D8X20Z8\MC90042896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8505" y="3315803"/>
            <a:ext cx="846799" cy="11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dn-static.cnet.co.uk/i/product_media/40002360/image2/440x330-samsung-galaxy-s3-fro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911" r="30406"/>
          <a:stretch/>
        </p:blipFill>
        <p:spPr bwMode="auto">
          <a:xfrm>
            <a:off x="6387432" y="3363367"/>
            <a:ext cx="581026" cy="1098122"/>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6143787" y="3803059"/>
            <a:ext cx="1116477" cy="2514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smtClean="0">
                <a:latin typeface="Gill Sans MT" pitchFamily="34" charset="0"/>
              </a:rPr>
              <a:t>Request</a:t>
            </a:r>
            <a:endParaRPr lang="ko-KR" altLang="en-US" sz="1400" dirty="0">
              <a:latin typeface="Gill Sans MT" pitchFamily="34" charset="0"/>
            </a:endParaRPr>
          </a:p>
        </p:txBody>
      </p:sp>
      <p:sp>
        <p:nvSpPr>
          <p:cNvPr id="23" name="직사각형 22"/>
          <p:cNvSpPr/>
          <p:nvPr/>
        </p:nvSpPr>
        <p:spPr>
          <a:xfrm>
            <a:off x="1624569" y="3805773"/>
            <a:ext cx="1116477"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400" dirty="0" smtClean="0">
                <a:latin typeface="Gill Sans MT" pitchFamily="34" charset="0"/>
              </a:rPr>
              <a:t>Packet 1</a:t>
            </a:r>
            <a:endParaRPr lang="ko-KR" altLang="en-US" sz="1400" dirty="0">
              <a:latin typeface="Gill Sans MT" pitchFamily="34" charset="0"/>
            </a:endParaRPr>
          </a:p>
        </p:txBody>
      </p:sp>
      <p:sp>
        <p:nvSpPr>
          <p:cNvPr id="488" name="직사각형 487"/>
          <p:cNvSpPr/>
          <p:nvPr/>
        </p:nvSpPr>
        <p:spPr>
          <a:xfrm>
            <a:off x="1503509" y="4504578"/>
            <a:ext cx="1383841" cy="307777"/>
          </a:xfrm>
          <a:prstGeom prst="rect">
            <a:avLst/>
          </a:prstGeom>
        </p:spPr>
        <p:txBody>
          <a:bodyPr wrap="none">
            <a:spAutoFit/>
          </a:bodyPr>
          <a:lstStyle/>
          <a:p>
            <a:pPr algn="ctr"/>
            <a:r>
              <a:rPr lang="en-US" altLang="ko-KR" sz="1400" dirty="0" smtClean="0">
                <a:latin typeface="Gill Sans MT" pitchFamily="34" charset="0"/>
              </a:rPr>
              <a:t>Malicious Server</a:t>
            </a:r>
            <a:endParaRPr lang="ko-KR" altLang="en-US" sz="1400" dirty="0">
              <a:latin typeface="Gill Sans MT" pitchFamily="34" charset="0"/>
            </a:endParaRPr>
          </a:p>
        </p:txBody>
      </p:sp>
      <p:sp>
        <p:nvSpPr>
          <p:cNvPr id="489" name="직사각형 488"/>
          <p:cNvSpPr/>
          <p:nvPr/>
        </p:nvSpPr>
        <p:spPr>
          <a:xfrm>
            <a:off x="4139952" y="4513861"/>
            <a:ext cx="1281954" cy="307777"/>
          </a:xfrm>
          <a:prstGeom prst="rect">
            <a:avLst/>
          </a:prstGeom>
        </p:spPr>
        <p:txBody>
          <a:bodyPr wrap="none">
            <a:spAutoFit/>
          </a:bodyPr>
          <a:lstStyle/>
          <a:p>
            <a:pPr algn="ctr"/>
            <a:r>
              <a:rPr lang="en-US" altLang="ko-KR" sz="1400" dirty="0" smtClean="0">
                <a:latin typeface="Gill Sans MT" pitchFamily="34" charset="0"/>
              </a:rPr>
              <a:t>Core Network</a:t>
            </a:r>
            <a:endParaRPr lang="ko-KR" altLang="en-US" sz="1400" dirty="0">
              <a:latin typeface="Gill Sans MT" pitchFamily="34" charset="0"/>
            </a:endParaRPr>
          </a:p>
        </p:txBody>
      </p:sp>
      <p:sp>
        <p:nvSpPr>
          <p:cNvPr id="490" name="직사각형 489"/>
          <p:cNvSpPr/>
          <p:nvPr/>
        </p:nvSpPr>
        <p:spPr>
          <a:xfrm>
            <a:off x="5954104" y="4514442"/>
            <a:ext cx="1512168" cy="307777"/>
          </a:xfrm>
          <a:prstGeom prst="rect">
            <a:avLst/>
          </a:prstGeom>
        </p:spPr>
        <p:txBody>
          <a:bodyPr wrap="square">
            <a:spAutoFit/>
          </a:bodyPr>
          <a:lstStyle/>
          <a:p>
            <a:pPr algn="ctr"/>
            <a:r>
              <a:rPr lang="en-US" altLang="ko-KR" sz="1400" dirty="0" smtClean="0">
                <a:latin typeface="Gill Sans MT" pitchFamily="34" charset="0"/>
              </a:rPr>
              <a:t>Victim Client</a:t>
            </a:r>
            <a:endParaRPr lang="ko-KR" altLang="en-US" sz="1400" dirty="0">
              <a:latin typeface="Gill Sans MT" pitchFamily="34" charset="0"/>
            </a:endParaRPr>
          </a:p>
        </p:txBody>
      </p:sp>
      <p:sp>
        <p:nvSpPr>
          <p:cNvPr id="491" name="직사각형 490"/>
          <p:cNvSpPr/>
          <p:nvPr/>
        </p:nvSpPr>
        <p:spPr>
          <a:xfrm>
            <a:off x="5004048" y="2912860"/>
            <a:ext cx="1945469" cy="338554"/>
          </a:xfrm>
          <a:prstGeom prst="rect">
            <a:avLst/>
          </a:prstGeom>
        </p:spPr>
        <p:txBody>
          <a:bodyPr wrap="none">
            <a:spAutoFit/>
          </a:bodyPr>
          <a:lstStyle/>
          <a:p>
            <a:r>
              <a:rPr lang="en-US" altLang="ko-KR" sz="1600" b="1" u="sng" dirty="0" smtClean="0">
                <a:latin typeface="Gill Sans MT" pitchFamily="34" charset="0"/>
              </a:rPr>
              <a:t>Cellular Networks</a:t>
            </a:r>
            <a:endParaRPr lang="ko-KR" altLang="en-US" sz="1600" b="1" u="sng" dirty="0">
              <a:latin typeface="Gill Sans MT" pitchFamily="34" charset="0"/>
            </a:endParaRPr>
          </a:p>
        </p:txBody>
      </p:sp>
      <p:sp>
        <p:nvSpPr>
          <p:cNvPr id="492" name="직사각형 491"/>
          <p:cNvSpPr/>
          <p:nvPr/>
        </p:nvSpPr>
        <p:spPr>
          <a:xfrm>
            <a:off x="1446628" y="2949733"/>
            <a:ext cx="1653722" cy="338554"/>
          </a:xfrm>
          <a:prstGeom prst="rect">
            <a:avLst/>
          </a:prstGeom>
        </p:spPr>
        <p:txBody>
          <a:bodyPr wrap="none">
            <a:spAutoFit/>
          </a:bodyPr>
          <a:lstStyle/>
          <a:p>
            <a:r>
              <a:rPr lang="en-US" altLang="ko-KR" sz="1600" b="1" u="sng" dirty="0" smtClean="0">
                <a:latin typeface="Gill Sans MT" pitchFamily="34" charset="0"/>
              </a:rPr>
              <a:t>Wired Internet</a:t>
            </a:r>
            <a:endParaRPr lang="ko-KR" altLang="en-US" sz="1600" b="1" u="sng" dirty="0">
              <a:latin typeface="Gill Sans MT" pitchFamily="34" charset="0"/>
            </a:endParaRPr>
          </a:p>
        </p:txBody>
      </p:sp>
      <p:sp>
        <p:nvSpPr>
          <p:cNvPr id="493" name="직사각형 492"/>
          <p:cNvSpPr/>
          <p:nvPr/>
        </p:nvSpPr>
        <p:spPr>
          <a:xfrm>
            <a:off x="1620234" y="3819468"/>
            <a:ext cx="1116477"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400" dirty="0" smtClean="0">
                <a:latin typeface="Gill Sans MT" pitchFamily="34" charset="0"/>
              </a:rPr>
              <a:t>Packet 2</a:t>
            </a:r>
            <a:endParaRPr lang="ko-KR" altLang="en-US" sz="1400" dirty="0">
              <a:latin typeface="Gill Sans MT" pitchFamily="34" charset="0"/>
            </a:endParaRPr>
          </a:p>
        </p:txBody>
      </p:sp>
      <p:sp>
        <p:nvSpPr>
          <p:cNvPr id="500" name="직사각형 499"/>
          <p:cNvSpPr/>
          <p:nvPr/>
        </p:nvSpPr>
        <p:spPr>
          <a:xfrm>
            <a:off x="1619109" y="3826726"/>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3</a:t>
            </a:r>
            <a:endParaRPr lang="ko-KR" altLang="en-US" sz="1400" dirty="0">
              <a:latin typeface="Gill Sans MT" pitchFamily="34" charset="0"/>
            </a:endParaRPr>
          </a:p>
        </p:txBody>
      </p:sp>
      <p:cxnSp>
        <p:nvCxnSpPr>
          <p:cNvPr id="501" name="직선 연결선 500"/>
          <p:cNvCxnSpPr/>
          <p:nvPr/>
        </p:nvCxnSpPr>
        <p:spPr>
          <a:xfrm>
            <a:off x="6948264" y="4350659"/>
            <a:ext cx="572300" cy="41328"/>
          </a:xfrm>
          <a:prstGeom prst="line">
            <a:avLst/>
          </a:prstGeom>
          <a:ln w="28575"/>
        </p:spPr>
        <p:style>
          <a:lnRef idx="1">
            <a:schemeClr val="dk1"/>
          </a:lnRef>
          <a:fillRef idx="0">
            <a:schemeClr val="dk1"/>
          </a:fillRef>
          <a:effectRef idx="0">
            <a:schemeClr val="dk1"/>
          </a:effectRef>
          <a:fontRef idx="minor">
            <a:schemeClr val="tx1"/>
          </a:fontRef>
        </p:style>
      </p:cxnSp>
      <p:cxnSp>
        <p:nvCxnSpPr>
          <p:cNvPr id="502" name="직선 연결선 501"/>
          <p:cNvCxnSpPr/>
          <p:nvPr/>
        </p:nvCxnSpPr>
        <p:spPr>
          <a:xfrm flipV="1">
            <a:off x="6948264" y="3487756"/>
            <a:ext cx="572300" cy="41561"/>
          </a:xfrm>
          <a:prstGeom prst="line">
            <a:avLst/>
          </a:prstGeom>
          <a:ln w="28575"/>
        </p:spPr>
        <p:style>
          <a:lnRef idx="1">
            <a:schemeClr val="dk1"/>
          </a:lnRef>
          <a:fillRef idx="0">
            <a:schemeClr val="dk1"/>
          </a:fillRef>
          <a:effectRef idx="0">
            <a:schemeClr val="dk1"/>
          </a:effectRef>
          <a:fontRef idx="minor">
            <a:schemeClr val="tx1"/>
          </a:fontRef>
        </p:style>
      </p:cxnSp>
      <p:sp>
        <p:nvSpPr>
          <p:cNvPr id="503" name="폭발 1 502"/>
          <p:cNvSpPr/>
          <p:nvPr/>
        </p:nvSpPr>
        <p:spPr>
          <a:xfrm rot="20207364">
            <a:off x="459156" y="2787920"/>
            <a:ext cx="2399527" cy="1251369"/>
          </a:xfrm>
          <a:prstGeom prst="irregularSeal1">
            <a:avLst/>
          </a:prstGeom>
          <a:solidFill>
            <a:srgbClr val="FFFF00"/>
          </a:solid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dirty="0" smtClean="0">
                <a:latin typeface="Gill Sans MT" pitchFamily="34" charset="0"/>
              </a:rPr>
              <a:t>Overcharge Victim UE</a:t>
            </a:r>
            <a:endParaRPr lang="ko-KR" altLang="en-US" dirty="0">
              <a:latin typeface="Gill Sans MT" pitchFamily="34" charset="0"/>
            </a:endParaRPr>
          </a:p>
        </p:txBody>
      </p:sp>
      <p:sp>
        <p:nvSpPr>
          <p:cNvPr id="504" name="직사각형 503"/>
          <p:cNvSpPr/>
          <p:nvPr/>
        </p:nvSpPr>
        <p:spPr>
          <a:xfrm>
            <a:off x="4222690" y="2658821"/>
            <a:ext cx="1116477"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400" dirty="0" smtClean="0">
                <a:latin typeface="Gill Sans MT" pitchFamily="34" charset="0"/>
              </a:rPr>
              <a:t>Packet 1</a:t>
            </a:r>
            <a:endParaRPr lang="ko-KR" altLang="en-US" sz="1400" dirty="0">
              <a:latin typeface="Gill Sans MT" pitchFamily="34" charset="0"/>
            </a:endParaRPr>
          </a:p>
        </p:txBody>
      </p:sp>
      <p:sp>
        <p:nvSpPr>
          <p:cNvPr id="505" name="직사각형 504"/>
          <p:cNvSpPr/>
          <p:nvPr/>
        </p:nvSpPr>
        <p:spPr>
          <a:xfrm>
            <a:off x="4221231" y="2973844"/>
            <a:ext cx="1116477"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2</a:t>
            </a:r>
            <a:endParaRPr lang="ko-KR" altLang="en-US" sz="1400" dirty="0">
              <a:latin typeface="Gill Sans MT" pitchFamily="34" charset="0"/>
            </a:endParaRPr>
          </a:p>
        </p:txBody>
      </p:sp>
      <p:sp>
        <p:nvSpPr>
          <p:cNvPr id="506" name="직사각형 505"/>
          <p:cNvSpPr/>
          <p:nvPr/>
        </p:nvSpPr>
        <p:spPr>
          <a:xfrm>
            <a:off x="4223456" y="3281790"/>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3</a:t>
            </a:r>
            <a:endParaRPr lang="ko-KR" altLang="en-US" sz="1400" dirty="0">
              <a:latin typeface="Gill Sans MT" pitchFamily="34" charset="0"/>
            </a:endParaRPr>
          </a:p>
        </p:txBody>
      </p:sp>
      <p:sp>
        <p:nvSpPr>
          <p:cNvPr id="507" name="직사각형 506"/>
          <p:cNvSpPr/>
          <p:nvPr/>
        </p:nvSpPr>
        <p:spPr>
          <a:xfrm>
            <a:off x="4568886" y="2485392"/>
            <a:ext cx="421910" cy="584775"/>
          </a:xfrm>
          <a:prstGeom prst="rect">
            <a:avLst/>
          </a:prstGeom>
        </p:spPr>
        <p:txBody>
          <a:bodyPr wrap="none">
            <a:spAutoFit/>
          </a:bodyPr>
          <a:lstStyle/>
          <a:p>
            <a:r>
              <a:rPr lang="en-US" altLang="ko-KR" sz="3200" b="1" dirty="0" smtClean="0"/>
              <a:t>$</a:t>
            </a:r>
            <a:endParaRPr lang="ko-KR" altLang="en-US" sz="3200" b="1" dirty="0"/>
          </a:p>
        </p:txBody>
      </p:sp>
      <p:sp>
        <p:nvSpPr>
          <p:cNvPr id="508" name="직사각형 507"/>
          <p:cNvSpPr/>
          <p:nvPr/>
        </p:nvSpPr>
        <p:spPr>
          <a:xfrm>
            <a:off x="4553000" y="2813180"/>
            <a:ext cx="421910" cy="584775"/>
          </a:xfrm>
          <a:prstGeom prst="rect">
            <a:avLst/>
          </a:prstGeom>
        </p:spPr>
        <p:txBody>
          <a:bodyPr wrap="none">
            <a:spAutoFit/>
          </a:bodyPr>
          <a:lstStyle/>
          <a:p>
            <a:r>
              <a:rPr lang="en-US" altLang="ko-KR" sz="3200" b="1" dirty="0" smtClean="0"/>
              <a:t>$</a:t>
            </a:r>
            <a:endParaRPr lang="ko-KR" altLang="en-US" sz="3200" b="1" dirty="0"/>
          </a:p>
        </p:txBody>
      </p:sp>
      <p:sp>
        <p:nvSpPr>
          <p:cNvPr id="509" name="직사각형 508"/>
          <p:cNvSpPr/>
          <p:nvPr/>
        </p:nvSpPr>
        <p:spPr>
          <a:xfrm>
            <a:off x="4568886" y="3140968"/>
            <a:ext cx="421910" cy="584775"/>
          </a:xfrm>
          <a:prstGeom prst="rect">
            <a:avLst/>
          </a:prstGeom>
        </p:spPr>
        <p:txBody>
          <a:bodyPr wrap="none">
            <a:spAutoFit/>
          </a:bodyPr>
          <a:lstStyle/>
          <a:p>
            <a:r>
              <a:rPr lang="en-US" altLang="ko-KR" sz="3200" b="1" dirty="0" smtClean="0"/>
              <a:t>$</a:t>
            </a:r>
            <a:endParaRPr lang="ko-KR" altLang="en-US" sz="3200" b="1" dirty="0"/>
          </a:p>
        </p:txBody>
      </p:sp>
      <p:sp>
        <p:nvSpPr>
          <p:cNvPr id="511" name="직사각형 510"/>
          <p:cNvSpPr/>
          <p:nvPr/>
        </p:nvSpPr>
        <p:spPr>
          <a:xfrm>
            <a:off x="6156421" y="3805249"/>
            <a:ext cx="1116477" cy="25147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ko-KR" sz="1400" dirty="0" smtClean="0">
                <a:latin typeface="Gill Sans MT" pitchFamily="34" charset="0"/>
              </a:rPr>
              <a:t>FIN</a:t>
            </a:r>
            <a:endParaRPr lang="ko-KR" altLang="en-US" sz="1400" dirty="0">
              <a:latin typeface="Gill Sans MT" pitchFamily="34" charset="0"/>
            </a:endParaRPr>
          </a:p>
        </p:txBody>
      </p:sp>
      <p:sp>
        <p:nvSpPr>
          <p:cNvPr id="512" name="직사각형 511"/>
          <p:cNvSpPr/>
          <p:nvPr/>
        </p:nvSpPr>
        <p:spPr>
          <a:xfrm>
            <a:off x="1651924" y="3813788"/>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3</a:t>
            </a:r>
            <a:endParaRPr lang="ko-KR" altLang="en-US" sz="1400" dirty="0">
              <a:latin typeface="Gill Sans MT" pitchFamily="34" charset="0"/>
            </a:endParaRPr>
          </a:p>
        </p:txBody>
      </p:sp>
      <p:sp>
        <p:nvSpPr>
          <p:cNvPr id="513" name="직사각형 512"/>
          <p:cNvSpPr/>
          <p:nvPr/>
        </p:nvSpPr>
        <p:spPr>
          <a:xfrm>
            <a:off x="4198708" y="4326695"/>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3</a:t>
            </a:r>
            <a:endParaRPr lang="ko-KR" altLang="en-US" sz="1400" dirty="0">
              <a:latin typeface="Gill Sans MT" pitchFamily="34" charset="0"/>
            </a:endParaRPr>
          </a:p>
        </p:txBody>
      </p:sp>
      <p:sp>
        <p:nvSpPr>
          <p:cNvPr id="514" name="직사각형 513"/>
          <p:cNvSpPr/>
          <p:nvPr/>
        </p:nvSpPr>
        <p:spPr>
          <a:xfrm>
            <a:off x="4544138" y="4185873"/>
            <a:ext cx="421910" cy="584775"/>
          </a:xfrm>
          <a:prstGeom prst="rect">
            <a:avLst/>
          </a:prstGeom>
        </p:spPr>
        <p:txBody>
          <a:bodyPr wrap="none">
            <a:spAutoFit/>
          </a:bodyPr>
          <a:lstStyle/>
          <a:p>
            <a:r>
              <a:rPr lang="en-US" altLang="ko-KR" sz="3200" b="1" dirty="0" smtClean="0"/>
              <a:t>$</a:t>
            </a:r>
            <a:endParaRPr lang="ko-KR" altLang="en-US" sz="3200" b="1" dirty="0"/>
          </a:p>
        </p:txBody>
      </p:sp>
      <p:sp>
        <p:nvSpPr>
          <p:cNvPr id="515" name="직사각형 514"/>
          <p:cNvSpPr/>
          <p:nvPr/>
        </p:nvSpPr>
        <p:spPr>
          <a:xfrm>
            <a:off x="1638672" y="3821292"/>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3</a:t>
            </a:r>
            <a:endParaRPr lang="ko-KR" altLang="en-US" sz="1400" dirty="0">
              <a:latin typeface="Gill Sans MT" pitchFamily="34" charset="0"/>
            </a:endParaRPr>
          </a:p>
        </p:txBody>
      </p:sp>
      <p:sp>
        <p:nvSpPr>
          <p:cNvPr id="516" name="직사각형 515"/>
          <p:cNvSpPr/>
          <p:nvPr/>
        </p:nvSpPr>
        <p:spPr>
          <a:xfrm>
            <a:off x="4198708" y="4646979"/>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3</a:t>
            </a:r>
            <a:endParaRPr lang="ko-KR" altLang="en-US" sz="1400" dirty="0">
              <a:latin typeface="Gill Sans MT" pitchFamily="34" charset="0"/>
            </a:endParaRPr>
          </a:p>
        </p:txBody>
      </p:sp>
      <p:sp>
        <p:nvSpPr>
          <p:cNvPr id="517" name="직사각형 516"/>
          <p:cNvSpPr/>
          <p:nvPr/>
        </p:nvSpPr>
        <p:spPr>
          <a:xfrm>
            <a:off x="4544138" y="4506157"/>
            <a:ext cx="421910" cy="584775"/>
          </a:xfrm>
          <a:prstGeom prst="rect">
            <a:avLst/>
          </a:prstGeom>
        </p:spPr>
        <p:txBody>
          <a:bodyPr wrap="none">
            <a:spAutoFit/>
          </a:bodyPr>
          <a:lstStyle/>
          <a:p>
            <a:r>
              <a:rPr lang="en-US" altLang="ko-KR" sz="3200" b="1" dirty="0" smtClean="0"/>
              <a:t>$</a:t>
            </a:r>
            <a:endParaRPr lang="ko-KR" altLang="en-US" sz="3200" b="1" dirty="0"/>
          </a:p>
        </p:txBody>
      </p:sp>
    </p:spTree>
    <p:extLst>
      <p:ext uri="{BB962C8B-B14F-4D97-AF65-F5344CB8AC3E}">
        <p14:creationId xmlns:p14="http://schemas.microsoft.com/office/powerpoint/2010/main" val="306771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2.5E-6 3.33333E-6 L -0.49375 0.00139 " pathEditMode="relative" rAng="0" ptsTypes="AA">
                                      <p:cBhvr>
                                        <p:cTn id="10" dur="2000" fill="hold"/>
                                        <p:tgtEl>
                                          <p:spTgt spid="9"/>
                                        </p:tgtEl>
                                        <p:attrNameLst>
                                          <p:attrName>ppt_x</p:attrName>
                                          <p:attrName>ppt_y</p:attrName>
                                        </p:attrNameLst>
                                      </p:cBhvr>
                                      <p:rCtr x="-24688" y="69"/>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500"/>
                            </p:stCondLst>
                            <p:childTnLst>
                              <p:par>
                                <p:cTn id="21" presetID="0" presetClass="path" presetSubtype="0" accel="50000" decel="50000" fill="hold" grpId="1" nodeType="afterEffect">
                                  <p:stCondLst>
                                    <p:cond delay="0"/>
                                  </p:stCondLst>
                                  <p:childTnLst>
                                    <p:animMotion origin="layout" path="M 4.72222E-6 1.85185E-6 L 0.28437 0.00139 " pathEditMode="relative" rAng="0" ptsTypes="AA">
                                      <p:cBhvr>
                                        <p:cTn id="22" dur="2000" fill="hold"/>
                                        <p:tgtEl>
                                          <p:spTgt spid="23"/>
                                        </p:tgtEl>
                                        <p:attrNameLst>
                                          <p:attrName>ppt_x</p:attrName>
                                          <p:attrName>ppt_y</p:attrName>
                                        </p:attrNameLst>
                                      </p:cBhvr>
                                      <p:rCtr x="14219" y="69"/>
                                    </p:animMotion>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507"/>
                                        </p:tgtEl>
                                        <p:attrNameLst>
                                          <p:attrName>style.visibility</p:attrName>
                                        </p:attrNameLst>
                                      </p:cBhvr>
                                      <p:to>
                                        <p:strVal val="visible"/>
                                      </p:to>
                                    </p:set>
                                    <p:animEffect transition="in" filter="fade">
                                      <p:cBhvr>
                                        <p:cTn id="26" dur="500"/>
                                        <p:tgtEl>
                                          <p:spTgt spid="5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04"/>
                                        </p:tgtEl>
                                        <p:attrNameLst>
                                          <p:attrName>style.visibility</p:attrName>
                                        </p:attrNameLst>
                                      </p:cBhvr>
                                      <p:to>
                                        <p:strVal val="visible"/>
                                      </p:to>
                                    </p:set>
                                    <p:animEffect transition="in" filter="fade">
                                      <p:cBhvr>
                                        <p:cTn id="29" dur="500"/>
                                        <p:tgtEl>
                                          <p:spTgt spid="504"/>
                                        </p:tgtEl>
                                      </p:cBhvr>
                                    </p:animEffect>
                                  </p:childTnLst>
                                </p:cTn>
                              </p:par>
                            </p:childTnLst>
                          </p:cTn>
                        </p:par>
                        <p:par>
                          <p:cTn id="30" fill="hold">
                            <p:stCondLst>
                              <p:cond delay="3000"/>
                            </p:stCondLst>
                            <p:childTnLst>
                              <p:par>
                                <p:cTn id="31" presetID="0" presetClass="path" presetSubtype="0" accel="50000" decel="50000" fill="hold" grpId="2" nodeType="afterEffect">
                                  <p:stCondLst>
                                    <p:cond delay="0"/>
                                  </p:stCondLst>
                                  <p:childTnLst>
                                    <p:animMotion origin="layout" path="M 0.28437 0.00139 L 0.49375 -0.00139 " pathEditMode="relative" rAng="0" ptsTypes="AA">
                                      <p:cBhvr>
                                        <p:cTn id="32" dur="2000" fill="hold"/>
                                        <p:tgtEl>
                                          <p:spTgt spid="23"/>
                                        </p:tgtEl>
                                        <p:attrNameLst>
                                          <p:attrName>ppt_x</p:attrName>
                                          <p:attrName>ppt_y</p:attrName>
                                        </p:attrNameLst>
                                      </p:cBhvr>
                                      <p:rCtr x="10469" y="-139"/>
                                    </p:animMotion>
                                  </p:childTnLst>
                                </p:cTn>
                              </p:par>
                            </p:childTnLst>
                          </p:cTn>
                        </p:par>
                        <p:par>
                          <p:cTn id="33" fill="hold">
                            <p:stCondLst>
                              <p:cond delay="5000"/>
                            </p:stCondLst>
                            <p:childTnLst>
                              <p:par>
                                <p:cTn id="34" presetID="0" presetClass="path" presetSubtype="0" accel="50000" decel="50000" fill="hold" grpId="4" nodeType="afterEffect">
                                  <p:stCondLst>
                                    <p:cond delay="0"/>
                                  </p:stCondLst>
                                  <p:childTnLst>
                                    <p:animMotion origin="layout" path="M 0.49375 -0.00139 L 0.63125 -0.00116 " pathEditMode="relative" rAng="0" ptsTypes="AA">
                                      <p:cBhvr>
                                        <p:cTn id="35" dur="2000" fill="hold"/>
                                        <p:tgtEl>
                                          <p:spTgt spid="23"/>
                                        </p:tgtEl>
                                        <p:attrNameLst>
                                          <p:attrName>ppt_x</p:attrName>
                                          <p:attrName>ppt_y</p:attrName>
                                        </p:attrNameLst>
                                      </p:cBhvr>
                                      <p:rCtr x="6875" y="0"/>
                                    </p:animMotion>
                                  </p:childTnLst>
                                </p:cTn>
                              </p:par>
                            </p:childTnLst>
                          </p:cTn>
                        </p:par>
                        <p:par>
                          <p:cTn id="36" fill="hold">
                            <p:stCondLst>
                              <p:cond delay="7000"/>
                            </p:stCondLst>
                            <p:childTnLst>
                              <p:par>
                                <p:cTn id="37" presetID="10" presetClass="exit" presetSubtype="0" fill="hold" grpId="3" nodeType="after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497"/>
                                        </p:tgtEl>
                                        <p:attrNameLst>
                                          <p:attrName>style.visibility</p:attrName>
                                        </p:attrNameLst>
                                      </p:cBhvr>
                                      <p:to>
                                        <p:strVal val="visible"/>
                                      </p:to>
                                    </p:set>
                                    <p:animEffect transition="in" filter="fade">
                                      <p:cBhvr>
                                        <p:cTn id="42" dur="500"/>
                                        <p:tgtEl>
                                          <p:spTgt spid="497"/>
                                        </p:tgtEl>
                                      </p:cBhvr>
                                    </p:animEffect>
                                  </p:childTnLst>
                                </p:cTn>
                              </p:par>
                            </p:childTnLst>
                          </p:cTn>
                        </p:par>
                        <p:par>
                          <p:cTn id="43" fill="hold">
                            <p:stCondLst>
                              <p:cond delay="7500"/>
                            </p:stCondLst>
                            <p:childTnLst>
                              <p:par>
                                <p:cTn id="44" presetID="10" presetClass="entr" presetSubtype="0" fill="hold" grpId="0" nodeType="afterEffect">
                                  <p:stCondLst>
                                    <p:cond delay="0"/>
                                  </p:stCondLst>
                                  <p:childTnLst>
                                    <p:set>
                                      <p:cBhvr>
                                        <p:cTn id="45" dur="1" fill="hold">
                                          <p:stCondLst>
                                            <p:cond delay="0"/>
                                          </p:stCondLst>
                                        </p:cTn>
                                        <p:tgtEl>
                                          <p:spTgt spid="493"/>
                                        </p:tgtEl>
                                        <p:attrNameLst>
                                          <p:attrName>style.visibility</p:attrName>
                                        </p:attrNameLst>
                                      </p:cBhvr>
                                      <p:to>
                                        <p:strVal val="visible"/>
                                      </p:to>
                                    </p:set>
                                    <p:animEffect transition="in" filter="fade">
                                      <p:cBhvr>
                                        <p:cTn id="46" dur="500"/>
                                        <p:tgtEl>
                                          <p:spTgt spid="493"/>
                                        </p:tgtEl>
                                      </p:cBhvr>
                                    </p:animEffect>
                                  </p:childTnLst>
                                </p:cTn>
                              </p:par>
                            </p:childTnLst>
                          </p:cTn>
                        </p:par>
                        <p:par>
                          <p:cTn id="47" fill="hold">
                            <p:stCondLst>
                              <p:cond delay="8000"/>
                            </p:stCondLst>
                            <p:childTnLst>
                              <p:par>
                                <p:cTn id="48" presetID="0" presetClass="path" presetSubtype="0" accel="50000" decel="50000" fill="hold" grpId="1" nodeType="afterEffect">
                                  <p:stCondLst>
                                    <p:cond delay="0"/>
                                  </p:stCondLst>
                                  <p:childTnLst>
                                    <p:animMotion origin="layout" path="M -4.44444E-6 -1.48148E-6 L 0.28438 0.00139 " pathEditMode="relative" rAng="0" ptsTypes="AA">
                                      <p:cBhvr>
                                        <p:cTn id="49" dur="2000" fill="hold"/>
                                        <p:tgtEl>
                                          <p:spTgt spid="493"/>
                                        </p:tgtEl>
                                        <p:attrNameLst>
                                          <p:attrName>ppt_x</p:attrName>
                                          <p:attrName>ppt_y</p:attrName>
                                        </p:attrNameLst>
                                      </p:cBhvr>
                                      <p:rCtr x="14219" y="69"/>
                                    </p:animMotion>
                                  </p:childTnLst>
                                </p:cTn>
                              </p:par>
                            </p:childTnLst>
                          </p:cTn>
                        </p:par>
                        <p:par>
                          <p:cTn id="50" fill="hold">
                            <p:stCondLst>
                              <p:cond delay="10000"/>
                            </p:stCondLst>
                            <p:childTnLst>
                              <p:par>
                                <p:cTn id="51" presetID="10" presetClass="entr" presetSubtype="0" fill="hold" grpId="0" nodeType="afterEffect">
                                  <p:stCondLst>
                                    <p:cond delay="0"/>
                                  </p:stCondLst>
                                  <p:childTnLst>
                                    <p:set>
                                      <p:cBhvr>
                                        <p:cTn id="52" dur="1" fill="hold">
                                          <p:stCondLst>
                                            <p:cond delay="0"/>
                                          </p:stCondLst>
                                        </p:cTn>
                                        <p:tgtEl>
                                          <p:spTgt spid="508"/>
                                        </p:tgtEl>
                                        <p:attrNameLst>
                                          <p:attrName>style.visibility</p:attrName>
                                        </p:attrNameLst>
                                      </p:cBhvr>
                                      <p:to>
                                        <p:strVal val="visible"/>
                                      </p:to>
                                    </p:set>
                                    <p:animEffect transition="in" filter="fade">
                                      <p:cBhvr>
                                        <p:cTn id="53" dur="500"/>
                                        <p:tgtEl>
                                          <p:spTgt spid="50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05"/>
                                        </p:tgtEl>
                                        <p:attrNameLst>
                                          <p:attrName>style.visibility</p:attrName>
                                        </p:attrNameLst>
                                      </p:cBhvr>
                                      <p:to>
                                        <p:strVal val="visible"/>
                                      </p:to>
                                    </p:set>
                                    <p:animEffect transition="in" filter="fade">
                                      <p:cBhvr>
                                        <p:cTn id="56" dur="500"/>
                                        <p:tgtEl>
                                          <p:spTgt spid="505"/>
                                        </p:tgtEl>
                                      </p:cBhvr>
                                    </p:animEffect>
                                  </p:childTnLst>
                                </p:cTn>
                              </p:par>
                            </p:childTnLst>
                          </p:cTn>
                        </p:par>
                        <p:par>
                          <p:cTn id="57" fill="hold">
                            <p:stCondLst>
                              <p:cond delay="10500"/>
                            </p:stCondLst>
                            <p:childTnLst>
                              <p:par>
                                <p:cTn id="58" presetID="0" presetClass="path" presetSubtype="0" accel="50000" decel="50000" fill="hold" grpId="2" nodeType="afterEffect">
                                  <p:stCondLst>
                                    <p:cond delay="0"/>
                                  </p:stCondLst>
                                  <p:childTnLst>
                                    <p:animMotion origin="layout" path="M 0.28438 0.00139 L 0.49375 -0.00139 " pathEditMode="relative" rAng="0" ptsTypes="AA">
                                      <p:cBhvr>
                                        <p:cTn id="59" dur="2000" fill="hold"/>
                                        <p:tgtEl>
                                          <p:spTgt spid="493"/>
                                        </p:tgtEl>
                                        <p:attrNameLst>
                                          <p:attrName>ppt_x</p:attrName>
                                          <p:attrName>ppt_y</p:attrName>
                                        </p:attrNameLst>
                                      </p:cBhvr>
                                      <p:rCtr x="10469" y="-139"/>
                                    </p:animMotion>
                                  </p:childTnLst>
                                </p:cTn>
                              </p:par>
                            </p:childTnLst>
                          </p:cTn>
                        </p:par>
                        <p:par>
                          <p:cTn id="60" fill="hold">
                            <p:stCondLst>
                              <p:cond delay="12500"/>
                            </p:stCondLst>
                            <p:childTnLst>
                              <p:par>
                                <p:cTn id="61" presetID="0" presetClass="path" presetSubtype="0" accel="50000" decel="50000" fill="hold" grpId="4" nodeType="afterEffect">
                                  <p:stCondLst>
                                    <p:cond delay="0"/>
                                  </p:stCondLst>
                                  <p:childTnLst>
                                    <p:animMotion origin="layout" path="M 0.49375 -0.00139 L 0.63125 -0.00116 " pathEditMode="relative" rAng="0" ptsTypes="AA">
                                      <p:cBhvr>
                                        <p:cTn id="62" dur="2000" fill="hold"/>
                                        <p:tgtEl>
                                          <p:spTgt spid="493"/>
                                        </p:tgtEl>
                                        <p:attrNameLst>
                                          <p:attrName>ppt_x</p:attrName>
                                          <p:attrName>ppt_y</p:attrName>
                                        </p:attrNameLst>
                                      </p:cBhvr>
                                      <p:rCtr x="6875" y="0"/>
                                    </p:animMotion>
                                  </p:childTnLst>
                                </p:cTn>
                              </p:par>
                            </p:childTnLst>
                          </p:cTn>
                        </p:par>
                        <p:par>
                          <p:cTn id="63" fill="hold">
                            <p:stCondLst>
                              <p:cond delay="14500"/>
                            </p:stCondLst>
                            <p:childTnLst>
                              <p:par>
                                <p:cTn id="64" presetID="10" presetClass="exit" presetSubtype="0" fill="hold" grpId="3" nodeType="afterEffect">
                                  <p:stCondLst>
                                    <p:cond delay="0"/>
                                  </p:stCondLst>
                                  <p:childTnLst>
                                    <p:animEffect transition="out" filter="fade">
                                      <p:cBhvr>
                                        <p:cTn id="65" dur="500"/>
                                        <p:tgtEl>
                                          <p:spTgt spid="493"/>
                                        </p:tgtEl>
                                      </p:cBhvr>
                                    </p:animEffect>
                                    <p:set>
                                      <p:cBhvr>
                                        <p:cTn id="66" dur="1" fill="hold">
                                          <p:stCondLst>
                                            <p:cond delay="499"/>
                                          </p:stCondLst>
                                        </p:cTn>
                                        <p:tgtEl>
                                          <p:spTgt spid="493"/>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498"/>
                                        </p:tgtEl>
                                        <p:attrNameLst>
                                          <p:attrName>style.visibility</p:attrName>
                                        </p:attrNameLst>
                                      </p:cBhvr>
                                      <p:to>
                                        <p:strVal val="visible"/>
                                      </p:to>
                                    </p:set>
                                    <p:animEffect transition="in" filter="fade">
                                      <p:cBhvr>
                                        <p:cTn id="69" dur="500"/>
                                        <p:tgtEl>
                                          <p:spTgt spid="498"/>
                                        </p:tgtEl>
                                      </p:cBhvr>
                                    </p:animEffect>
                                  </p:childTnLst>
                                </p:cTn>
                              </p:par>
                            </p:childTnLst>
                          </p:cTn>
                        </p:par>
                        <p:par>
                          <p:cTn id="70" fill="hold">
                            <p:stCondLst>
                              <p:cond delay="15000"/>
                            </p:stCondLst>
                            <p:childTnLst>
                              <p:par>
                                <p:cTn id="71" presetID="10" presetClass="entr" presetSubtype="0" fill="hold" grpId="0" nodeType="afterEffect">
                                  <p:stCondLst>
                                    <p:cond delay="0"/>
                                  </p:stCondLst>
                                  <p:childTnLst>
                                    <p:set>
                                      <p:cBhvr>
                                        <p:cTn id="72" dur="1" fill="hold">
                                          <p:stCondLst>
                                            <p:cond delay="0"/>
                                          </p:stCondLst>
                                        </p:cTn>
                                        <p:tgtEl>
                                          <p:spTgt spid="500"/>
                                        </p:tgtEl>
                                        <p:attrNameLst>
                                          <p:attrName>style.visibility</p:attrName>
                                        </p:attrNameLst>
                                      </p:cBhvr>
                                      <p:to>
                                        <p:strVal val="visible"/>
                                      </p:to>
                                    </p:set>
                                    <p:animEffect transition="in" filter="fade">
                                      <p:cBhvr>
                                        <p:cTn id="73" dur="500"/>
                                        <p:tgtEl>
                                          <p:spTgt spid="500"/>
                                        </p:tgtEl>
                                      </p:cBhvr>
                                    </p:animEffect>
                                  </p:childTnLst>
                                </p:cTn>
                              </p:par>
                            </p:childTnLst>
                          </p:cTn>
                        </p:par>
                        <p:par>
                          <p:cTn id="74" fill="hold">
                            <p:stCondLst>
                              <p:cond delay="15500"/>
                            </p:stCondLst>
                            <p:childTnLst>
                              <p:par>
                                <p:cTn id="75" presetID="0" presetClass="path" presetSubtype="0" accel="50000" decel="50000" fill="hold" grpId="1" nodeType="afterEffect">
                                  <p:stCondLst>
                                    <p:cond delay="0"/>
                                  </p:stCondLst>
                                  <p:childTnLst>
                                    <p:animMotion origin="layout" path="M -8.33333E-7 1.11111E-6 L 0.28438 0.00139 " pathEditMode="relative" rAng="0" ptsTypes="AA">
                                      <p:cBhvr>
                                        <p:cTn id="76" dur="2000" fill="hold"/>
                                        <p:tgtEl>
                                          <p:spTgt spid="500"/>
                                        </p:tgtEl>
                                        <p:attrNameLst>
                                          <p:attrName>ppt_x</p:attrName>
                                          <p:attrName>ppt_y</p:attrName>
                                        </p:attrNameLst>
                                      </p:cBhvr>
                                      <p:rCtr x="14219" y="69"/>
                                    </p:animMotion>
                                  </p:childTnLst>
                                </p:cTn>
                              </p:par>
                            </p:childTnLst>
                          </p:cTn>
                        </p:par>
                        <p:par>
                          <p:cTn id="77" fill="hold">
                            <p:stCondLst>
                              <p:cond delay="17500"/>
                            </p:stCondLst>
                            <p:childTnLst>
                              <p:par>
                                <p:cTn id="78" presetID="10" presetClass="entr" presetSubtype="0" fill="hold" grpId="0" nodeType="afterEffect">
                                  <p:stCondLst>
                                    <p:cond delay="0"/>
                                  </p:stCondLst>
                                  <p:childTnLst>
                                    <p:set>
                                      <p:cBhvr>
                                        <p:cTn id="79" dur="1" fill="hold">
                                          <p:stCondLst>
                                            <p:cond delay="0"/>
                                          </p:stCondLst>
                                        </p:cTn>
                                        <p:tgtEl>
                                          <p:spTgt spid="509"/>
                                        </p:tgtEl>
                                        <p:attrNameLst>
                                          <p:attrName>style.visibility</p:attrName>
                                        </p:attrNameLst>
                                      </p:cBhvr>
                                      <p:to>
                                        <p:strVal val="visible"/>
                                      </p:to>
                                    </p:set>
                                    <p:animEffect transition="in" filter="fade">
                                      <p:cBhvr>
                                        <p:cTn id="80" dur="500"/>
                                        <p:tgtEl>
                                          <p:spTgt spid="50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06"/>
                                        </p:tgtEl>
                                        <p:attrNameLst>
                                          <p:attrName>style.visibility</p:attrName>
                                        </p:attrNameLst>
                                      </p:cBhvr>
                                      <p:to>
                                        <p:strVal val="visible"/>
                                      </p:to>
                                    </p:set>
                                    <p:animEffect transition="in" filter="fade">
                                      <p:cBhvr>
                                        <p:cTn id="83" dur="500"/>
                                        <p:tgtEl>
                                          <p:spTgt spid="506"/>
                                        </p:tgtEl>
                                      </p:cBhvr>
                                    </p:animEffect>
                                  </p:childTnLst>
                                </p:cTn>
                              </p:par>
                            </p:childTnLst>
                          </p:cTn>
                        </p:par>
                        <p:par>
                          <p:cTn id="84" fill="hold">
                            <p:stCondLst>
                              <p:cond delay="18000"/>
                            </p:stCondLst>
                            <p:childTnLst>
                              <p:par>
                                <p:cTn id="85" presetID="0" presetClass="path" presetSubtype="0" accel="50000" decel="50000" fill="hold" grpId="2" nodeType="afterEffect">
                                  <p:stCondLst>
                                    <p:cond delay="0"/>
                                  </p:stCondLst>
                                  <p:childTnLst>
                                    <p:animMotion origin="layout" path="M 0.28438 0.00139 L 0.49375 -0.00139 " pathEditMode="relative" rAng="0" ptsTypes="AA">
                                      <p:cBhvr>
                                        <p:cTn id="86" dur="2000" fill="hold"/>
                                        <p:tgtEl>
                                          <p:spTgt spid="500"/>
                                        </p:tgtEl>
                                        <p:attrNameLst>
                                          <p:attrName>ppt_x</p:attrName>
                                          <p:attrName>ppt_y</p:attrName>
                                        </p:attrNameLst>
                                      </p:cBhvr>
                                      <p:rCtr x="10469" y="-139"/>
                                    </p:animMotion>
                                  </p:childTnLst>
                                </p:cTn>
                              </p:par>
                            </p:childTnLst>
                          </p:cTn>
                        </p:par>
                        <p:par>
                          <p:cTn id="87" fill="hold">
                            <p:stCondLst>
                              <p:cond delay="20000"/>
                            </p:stCondLst>
                            <p:childTnLst>
                              <p:par>
                                <p:cTn id="88" presetID="0" presetClass="path" presetSubtype="0" accel="50000" decel="50000" fill="hold" grpId="4" nodeType="afterEffect">
                                  <p:stCondLst>
                                    <p:cond delay="0"/>
                                  </p:stCondLst>
                                  <p:childTnLst>
                                    <p:animMotion origin="layout" path="M 0.48958 -0.00139 L 0.62708 -0.00116 " pathEditMode="relative" rAng="0" ptsTypes="AA">
                                      <p:cBhvr>
                                        <p:cTn id="89" dur="2000" fill="hold"/>
                                        <p:tgtEl>
                                          <p:spTgt spid="500"/>
                                        </p:tgtEl>
                                        <p:attrNameLst>
                                          <p:attrName>ppt_x</p:attrName>
                                          <p:attrName>ppt_y</p:attrName>
                                        </p:attrNameLst>
                                      </p:cBhvr>
                                      <p:rCtr x="6875" y="0"/>
                                    </p:animMotion>
                                  </p:childTnLst>
                                </p:cTn>
                              </p:par>
                            </p:childTnLst>
                          </p:cTn>
                        </p:par>
                        <p:par>
                          <p:cTn id="90" fill="hold">
                            <p:stCondLst>
                              <p:cond delay="22000"/>
                            </p:stCondLst>
                            <p:childTnLst>
                              <p:par>
                                <p:cTn id="91" presetID="10" presetClass="exit" presetSubtype="0" fill="hold" grpId="3" nodeType="afterEffect">
                                  <p:stCondLst>
                                    <p:cond delay="0"/>
                                  </p:stCondLst>
                                  <p:childTnLst>
                                    <p:animEffect transition="out" filter="fade">
                                      <p:cBhvr>
                                        <p:cTn id="92" dur="500"/>
                                        <p:tgtEl>
                                          <p:spTgt spid="500"/>
                                        </p:tgtEl>
                                      </p:cBhvr>
                                    </p:animEffect>
                                    <p:set>
                                      <p:cBhvr>
                                        <p:cTn id="93" dur="1" fill="hold">
                                          <p:stCondLst>
                                            <p:cond delay="499"/>
                                          </p:stCondLst>
                                        </p:cTn>
                                        <p:tgtEl>
                                          <p:spTgt spid="500"/>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499"/>
                                        </p:tgtEl>
                                        <p:attrNameLst>
                                          <p:attrName>style.visibility</p:attrName>
                                        </p:attrNameLst>
                                      </p:cBhvr>
                                      <p:to>
                                        <p:strVal val="visible"/>
                                      </p:to>
                                    </p:set>
                                    <p:animEffect transition="in" filter="fade">
                                      <p:cBhvr>
                                        <p:cTn id="96" dur="500"/>
                                        <p:tgtEl>
                                          <p:spTgt spid="49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11"/>
                                        </p:tgtEl>
                                        <p:attrNameLst>
                                          <p:attrName>style.visibility</p:attrName>
                                        </p:attrNameLst>
                                      </p:cBhvr>
                                      <p:to>
                                        <p:strVal val="visible"/>
                                      </p:to>
                                    </p:set>
                                    <p:animEffect transition="in" filter="fade">
                                      <p:cBhvr>
                                        <p:cTn id="101" dur="500"/>
                                        <p:tgtEl>
                                          <p:spTgt spid="511"/>
                                        </p:tgtEl>
                                      </p:cBhvr>
                                    </p:animEffect>
                                  </p:childTnLst>
                                </p:cTn>
                              </p:par>
                            </p:childTnLst>
                          </p:cTn>
                        </p:par>
                        <p:par>
                          <p:cTn id="102" fill="hold">
                            <p:stCondLst>
                              <p:cond delay="500"/>
                            </p:stCondLst>
                            <p:childTnLst>
                              <p:par>
                                <p:cTn id="103" presetID="0" presetClass="path" presetSubtype="0" accel="50000" decel="50000" fill="hold" grpId="1" nodeType="afterEffect">
                                  <p:stCondLst>
                                    <p:cond delay="0"/>
                                  </p:stCondLst>
                                  <p:childTnLst>
                                    <p:animMotion origin="layout" path="M -1.38889E-6 1.85185E-6 L -0.49705 0.00208 " pathEditMode="relative" rAng="0" ptsTypes="AA">
                                      <p:cBhvr>
                                        <p:cTn id="104" dur="2000" fill="hold"/>
                                        <p:tgtEl>
                                          <p:spTgt spid="511"/>
                                        </p:tgtEl>
                                        <p:attrNameLst>
                                          <p:attrName>ppt_x</p:attrName>
                                          <p:attrName>ppt_y</p:attrName>
                                        </p:attrNameLst>
                                      </p:cBhvr>
                                      <p:rCtr x="-24861" y="93"/>
                                    </p:animMotion>
                                  </p:childTnLst>
                                </p:cTn>
                              </p:par>
                            </p:childTnLst>
                          </p:cTn>
                        </p:par>
                        <p:par>
                          <p:cTn id="105" fill="hold">
                            <p:stCondLst>
                              <p:cond delay="2500"/>
                            </p:stCondLst>
                            <p:childTnLst>
                              <p:par>
                                <p:cTn id="106" presetID="10" presetClass="exit" presetSubtype="0" fill="hold" grpId="2" nodeType="afterEffect">
                                  <p:stCondLst>
                                    <p:cond delay="0"/>
                                  </p:stCondLst>
                                  <p:childTnLst>
                                    <p:animEffect transition="out" filter="fade">
                                      <p:cBhvr>
                                        <p:cTn id="107" dur="500"/>
                                        <p:tgtEl>
                                          <p:spTgt spid="511"/>
                                        </p:tgtEl>
                                      </p:cBhvr>
                                    </p:animEffect>
                                    <p:set>
                                      <p:cBhvr>
                                        <p:cTn id="108" dur="1" fill="hold">
                                          <p:stCondLst>
                                            <p:cond delay="499"/>
                                          </p:stCondLst>
                                        </p:cTn>
                                        <p:tgtEl>
                                          <p:spTgt spid="51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03"/>
                                        </p:tgtEl>
                                        <p:attrNameLst>
                                          <p:attrName>style.visibility</p:attrName>
                                        </p:attrNameLst>
                                      </p:cBhvr>
                                      <p:to>
                                        <p:strVal val="visible"/>
                                      </p:to>
                                    </p:set>
                                    <p:animEffect transition="in" filter="fade">
                                      <p:cBhvr>
                                        <p:cTn id="113" dur="500"/>
                                        <p:tgtEl>
                                          <p:spTgt spid="503"/>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512"/>
                                        </p:tgtEl>
                                        <p:attrNameLst>
                                          <p:attrName>style.visibility</p:attrName>
                                        </p:attrNameLst>
                                      </p:cBhvr>
                                      <p:to>
                                        <p:strVal val="visible"/>
                                      </p:to>
                                    </p:set>
                                    <p:animEffect transition="in" filter="fade">
                                      <p:cBhvr>
                                        <p:cTn id="117" dur="500"/>
                                        <p:tgtEl>
                                          <p:spTgt spid="512"/>
                                        </p:tgtEl>
                                      </p:cBhvr>
                                    </p:animEffect>
                                  </p:childTnLst>
                                </p:cTn>
                              </p:par>
                            </p:childTnLst>
                          </p:cTn>
                        </p:par>
                        <p:par>
                          <p:cTn id="118" fill="hold">
                            <p:stCondLst>
                              <p:cond delay="1000"/>
                            </p:stCondLst>
                            <p:childTnLst>
                              <p:par>
                                <p:cTn id="119" presetID="0" presetClass="path" presetSubtype="0" accel="50000" decel="50000" fill="hold" grpId="1" nodeType="afterEffect">
                                  <p:stCondLst>
                                    <p:cond delay="0"/>
                                  </p:stCondLst>
                                  <p:childTnLst>
                                    <p:animMotion origin="layout" path="M 3.33333E-6 4.44444E-6 L 0.28437 0.00138 " pathEditMode="relative" rAng="0" ptsTypes="AA">
                                      <p:cBhvr>
                                        <p:cTn id="120" dur="2000" fill="hold"/>
                                        <p:tgtEl>
                                          <p:spTgt spid="512"/>
                                        </p:tgtEl>
                                        <p:attrNameLst>
                                          <p:attrName>ppt_x</p:attrName>
                                          <p:attrName>ppt_y</p:attrName>
                                        </p:attrNameLst>
                                      </p:cBhvr>
                                      <p:rCtr x="14219" y="69"/>
                                    </p:animMotion>
                                  </p:childTnLst>
                                </p:cTn>
                              </p:par>
                            </p:childTnLst>
                          </p:cTn>
                        </p:par>
                        <p:par>
                          <p:cTn id="121" fill="hold">
                            <p:stCondLst>
                              <p:cond delay="3000"/>
                            </p:stCondLst>
                            <p:childTnLst>
                              <p:par>
                                <p:cTn id="122" presetID="10" presetClass="entr" presetSubtype="0" fill="hold" grpId="0" nodeType="afterEffect">
                                  <p:stCondLst>
                                    <p:cond delay="0"/>
                                  </p:stCondLst>
                                  <p:childTnLst>
                                    <p:set>
                                      <p:cBhvr>
                                        <p:cTn id="123" dur="1" fill="hold">
                                          <p:stCondLst>
                                            <p:cond delay="0"/>
                                          </p:stCondLst>
                                        </p:cTn>
                                        <p:tgtEl>
                                          <p:spTgt spid="514"/>
                                        </p:tgtEl>
                                        <p:attrNameLst>
                                          <p:attrName>style.visibility</p:attrName>
                                        </p:attrNameLst>
                                      </p:cBhvr>
                                      <p:to>
                                        <p:strVal val="visible"/>
                                      </p:to>
                                    </p:set>
                                    <p:animEffect transition="in" filter="fade">
                                      <p:cBhvr>
                                        <p:cTn id="124" dur="500"/>
                                        <p:tgtEl>
                                          <p:spTgt spid="51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13"/>
                                        </p:tgtEl>
                                        <p:attrNameLst>
                                          <p:attrName>style.visibility</p:attrName>
                                        </p:attrNameLst>
                                      </p:cBhvr>
                                      <p:to>
                                        <p:strVal val="visible"/>
                                      </p:to>
                                    </p:set>
                                    <p:animEffect transition="in" filter="fade">
                                      <p:cBhvr>
                                        <p:cTn id="127" dur="500"/>
                                        <p:tgtEl>
                                          <p:spTgt spid="513"/>
                                        </p:tgtEl>
                                      </p:cBhvr>
                                    </p:animEffect>
                                  </p:childTnLst>
                                </p:cTn>
                              </p:par>
                            </p:childTnLst>
                          </p:cTn>
                        </p:par>
                        <p:par>
                          <p:cTn id="128" fill="hold">
                            <p:stCondLst>
                              <p:cond delay="3500"/>
                            </p:stCondLst>
                            <p:childTnLst>
                              <p:par>
                                <p:cTn id="129" presetID="0" presetClass="path" presetSubtype="0" accel="50000" decel="50000" fill="hold" grpId="2" nodeType="afterEffect">
                                  <p:stCondLst>
                                    <p:cond delay="0"/>
                                  </p:stCondLst>
                                  <p:childTnLst>
                                    <p:animMotion origin="layout" path="M 0.28437 0.00138 L 0.49375 -0.00139 " pathEditMode="relative" rAng="0" ptsTypes="AA">
                                      <p:cBhvr>
                                        <p:cTn id="130" dur="2000" fill="hold"/>
                                        <p:tgtEl>
                                          <p:spTgt spid="512"/>
                                        </p:tgtEl>
                                        <p:attrNameLst>
                                          <p:attrName>ppt_x</p:attrName>
                                          <p:attrName>ppt_y</p:attrName>
                                        </p:attrNameLst>
                                      </p:cBhvr>
                                      <p:rCtr x="10469" y="-139"/>
                                    </p:animMotion>
                                  </p:childTnLst>
                                </p:cTn>
                              </p:par>
                            </p:childTnLst>
                          </p:cTn>
                        </p:par>
                        <p:par>
                          <p:cTn id="131" fill="hold">
                            <p:stCondLst>
                              <p:cond delay="5500"/>
                            </p:stCondLst>
                            <p:childTnLst>
                              <p:par>
                                <p:cTn id="132" presetID="10" presetClass="exit" presetSubtype="0" fill="hold" grpId="3" nodeType="afterEffect">
                                  <p:stCondLst>
                                    <p:cond delay="0"/>
                                  </p:stCondLst>
                                  <p:childTnLst>
                                    <p:animEffect transition="out" filter="fade">
                                      <p:cBhvr>
                                        <p:cTn id="133" dur="500"/>
                                        <p:tgtEl>
                                          <p:spTgt spid="512"/>
                                        </p:tgtEl>
                                      </p:cBhvr>
                                    </p:animEffect>
                                    <p:set>
                                      <p:cBhvr>
                                        <p:cTn id="134" dur="1" fill="hold">
                                          <p:stCondLst>
                                            <p:cond delay="499"/>
                                          </p:stCondLst>
                                        </p:cTn>
                                        <p:tgtEl>
                                          <p:spTgt spid="512"/>
                                        </p:tgtEl>
                                        <p:attrNameLst>
                                          <p:attrName>style.visibility</p:attrName>
                                        </p:attrNameLst>
                                      </p:cBhvr>
                                      <p:to>
                                        <p:strVal val="hidden"/>
                                      </p:to>
                                    </p:set>
                                  </p:childTnLst>
                                </p:cTn>
                              </p:par>
                            </p:childTnLst>
                          </p:cTn>
                        </p:par>
                        <p:par>
                          <p:cTn id="135" fill="hold">
                            <p:stCondLst>
                              <p:cond delay="6000"/>
                            </p:stCondLst>
                            <p:childTnLst>
                              <p:par>
                                <p:cTn id="136" presetID="10" presetClass="entr" presetSubtype="0" fill="hold" grpId="0" nodeType="afterEffect">
                                  <p:stCondLst>
                                    <p:cond delay="0"/>
                                  </p:stCondLst>
                                  <p:childTnLst>
                                    <p:set>
                                      <p:cBhvr>
                                        <p:cTn id="137" dur="1" fill="hold">
                                          <p:stCondLst>
                                            <p:cond delay="0"/>
                                          </p:stCondLst>
                                        </p:cTn>
                                        <p:tgtEl>
                                          <p:spTgt spid="515"/>
                                        </p:tgtEl>
                                        <p:attrNameLst>
                                          <p:attrName>style.visibility</p:attrName>
                                        </p:attrNameLst>
                                      </p:cBhvr>
                                      <p:to>
                                        <p:strVal val="visible"/>
                                      </p:to>
                                    </p:set>
                                    <p:animEffect transition="in" filter="fade">
                                      <p:cBhvr>
                                        <p:cTn id="138" dur="500"/>
                                        <p:tgtEl>
                                          <p:spTgt spid="515"/>
                                        </p:tgtEl>
                                      </p:cBhvr>
                                    </p:animEffect>
                                  </p:childTnLst>
                                </p:cTn>
                              </p:par>
                            </p:childTnLst>
                          </p:cTn>
                        </p:par>
                        <p:par>
                          <p:cTn id="139" fill="hold">
                            <p:stCondLst>
                              <p:cond delay="6500"/>
                            </p:stCondLst>
                            <p:childTnLst>
                              <p:par>
                                <p:cTn id="140" presetID="0" presetClass="path" presetSubtype="0" accel="50000" decel="50000" fill="hold" grpId="1" nodeType="afterEffect">
                                  <p:stCondLst>
                                    <p:cond delay="0"/>
                                  </p:stCondLst>
                                  <p:childTnLst>
                                    <p:animMotion origin="layout" path="M 2.22222E-6 -2.96296E-6 L 0.28437 0.00139 " pathEditMode="relative" rAng="0" ptsTypes="AA">
                                      <p:cBhvr>
                                        <p:cTn id="141" dur="2000" fill="hold"/>
                                        <p:tgtEl>
                                          <p:spTgt spid="515"/>
                                        </p:tgtEl>
                                        <p:attrNameLst>
                                          <p:attrName>ppt_x</p:attrName>
                                          <p:attrName>ppt_y</p:attrName>
                                        </p:attrNameLst>
                                      </p:cBhvr>
                                      <p:rCtr x="14219" y="69"/>
                                    </p:animMotion>
                                  </p:childTnLst>
                                </p:cTn>
                              </p:par>
                            </p:childTnLst>
                          </p:cTn>
                        </p:par>
                        <p:par>
                          <p:cTn id="142" fill="hold">
                            <p:stCondLst>
                              <p:cond delay="8500"/>
                            </p:stCondLst>
                            <p:childTnLst>
                              <p:par>
                                <p:cTn id="143" presetID="10" presetClass="entr" presetSubtype="0" fill="hold" grpId="0" nodeType="afterEffect">
                                  <p:stCondLst>
                                    <p:cond delay="0"/>
                                  </p:stCondLst>
                                  <p:childTnLst>
                                    <p:set>
                                      <p:cBhvr>
                                        <p:cTn id="144" dur="1" fill="hold">
                                          <p:stCondLst>
                                            <p:cond delay="0"/>
                                          </p:stCondLst>
                                        </p:cTn>
                                        <p:tgtEl>
                                          <p:spTgt spid="517"/>
                                        </p:tgtEl>
                                        <p:attrNameLst>
                                          <p:attrName>style.visibility</p:attrName>
                                        </p:attrNameLst>
                                      </p:cBhvr>
                                      <p:to>
                                        <p:strVal val="visible"/>
                                      </p:to>
                                    </p:set>
                                    <p:animEffect transition="in" filter="fade">
                                      <p:cBhvr>
                                        <p:cTn id="145" dur="500"/>
                                        <p:tgtEl>
                                          <p:spTgt spid="51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16"/>
                                        </p:tgtEl>
                                        <p:attrNameLst>
                                          <p:attrName>style.visibility</p:attrName>
                                        </p:attrNameLst>
                                      </p:cBhvr>
                                      <p:to>
                                        <p:strVal val="visible"/>
                                      </p:to>
                                    </p:set>
                                    <p:animEffect transition="in" filter="fade">
                                      <p:cBhvr>
                                        <p:cTn id="148" dur="500"/>
                                        <p:tgtEl>
                                          <p:spTgt spid="516"/>
                                        </p:tgtEl>
                                      </p:cBhvr>
                                    </p:animEffect>
                                  </p:childTnLst>
                                </p:cTn>
                              </p:par>
                            </p:childTnLst>
                          </p:cTn>
                        </p:par>
                        <p:par>
                          <p:cTn id="149" fill="hold">
                            <p:stCondLst>
                              <p:cond delay="9000"/>
                            </p:stCondLst>
                            <p:childTnLst>
                              <p:par>
                                <p:cTn id="150" presetID="0" presetClass="path" presetSubtype="0" accel="50000" decel="50000" fill="hold" grpId="2" nodeType="afterEffect">
                                  <p:stCondLst>
                                    <p:cond delay="0"/>
                                  </p:stCondLst>
                                  <p:childTnLst>
                                    <p:animMotion origin="layout" path="M 0.28437 0.00139 L 0.49375 -0.00139 " pathEditMode="relative" rAng="0" ptsTypes="AA">
                                      <p:cBhvr>
                                        <p:cTn id="151" dur="2000" fill="hold"/>
                                        <p:tgtEl>
                                          <p:spTgt spid="515"/>
                                        </p:tgtEl>
                                        <p:attrNameLst>
                                          <p:attrName>ppt_x</p:attrName>
                                          <p:attrName>ppt_y</p:attrName>
                                        </p:attrNameLst>
                                      </p:cBhvr>
                                      <p:rCtr x="10469" y="-139"/>
                                    </p:animMotion>
                                  </p:childTnLst>
                                </p:cTn>
                              </p:par>
                            </p:childTnLst>
                          </p:cTn>
                        </p:par>
                        <p:par>
                          <p:cTn id="152" fill="hold">
                            <p:stCondLst>
                              <p:cond delay="11000"/>
                            </p:stCondLst>
                            <p:childTnLst>
                              <p:par>
                                <p:cTn id="153" presetID="10" presetClass="exit" presetSubtype="0" fill="hold" grpId="3" nodeType="afterEffect">
                                  <p:stCondLst>
                                    <p:cond delay="0"/>
                                  </p:stCondLst>
                                  <p:childTnLst>
                                    <p:animEffect transition="out" filter="fade">
                                      <p:cBhvr>
                                        <p:cTn id="154" dur="500"/>
                                        <p:tgtEl>
                                          <p:spTgt spid="515"/>
                                        </p:tgtEl>
                                      </p:cBhvr>
                                    </p:animEffect>
                                    <p:set>
                                      <p:cBhvr>
                                        <p:cTn id="155" dur="1" fill="hold">
                                          <p:stCondLst>
                                            <p:cond delay="499"/>
                                          </p:stCondLst>
                                        </p:cTn>
                                        <p:tgtEl>
                                          <p:spTgt spid="515"/>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7">
                                            <p:txEl>
                                              <p:pRg st="1" end="1"/>
                                            </p:txEl>
                                          </p:spTgt>
                                        </p:tgtEl>
                                        <p:attrNameLst>
                                          <p:attrName>style.visibility</p:attrName>
                                        </p:attrNameLst>
                                      </p:cBhvr>
                                      <p:to>
                                        <p:strVal val="visible"/>
                                      </p:to>
                                    </p:set>
                                    <p:animEffect transition="in" filter="fade">
                                      <p:cBhvr>
                                        <p:cTn id="160" dur="500"/>
                                        <p:tgtEl>
                                          <p:spTgt spid="7">
                                            <p:txEl>
                                              <p:pRg st="1" end="1"/>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7">
                                            <p:txEl>
                                              <p:pRg st="9" end="9"/>
                                            </p:txEl>
                                          </p:spTgt>
                                        </p:tgtEl>
                                        <p:attrNameLst>
                                          <p:attrName>style.visibility</p:attrName>
                                        </p:attrNameLst>
                                      </p:cBhvr>
                                      <p:to>
                                        <p:strVal val="visible"/>
                                      </p:to>
                                    </p:set>
                                    <p:animEffect transition="in" filter="fade">
                                      <p:cBhvr>
                                        <p:cTn id="165"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23" grpId="0" animBg="1"/>
      <p:bldP spid="23" grpId="1" animBg="1"/>
      <p:bldP spid="23" grpId="2" animBg="1"/>
      <p:bldP spid="23" grpId="3" animBg="1"/>
      <p:bldP spid="23" grpId="4" animBg="1"/>
      <p:bldP spid="493" grpId="0" animBg="1"/>
      <p:bldP spid="493" grpId="1" animBg="1"/>
      <p:bldP spid="493" grpId="2" animBg="1"/>
      <p:bldP spid="493" grpId="3" animBg="1"/>
      <p:bldP spid="493" grpId="4" animBg="1"/>
      <p:bldP spid="500" grpId="0" animBg="1"/>
      <p:bldP spid="500" grpId="1" animBg="1"/>
      <p:bldP spid="500" grpId="2" animBg="1"/>
      <p:bldP spid="500" grpId="3" animBg="1"/>
      <p:bldP spid="500" grpId="4" animBg="1"/>
      <p:bldP spid="503" grpId="0" animBg="1"/>
      <p:bldP spid="504" grpId="0" animBg="1"/>
      <p:bldP spid="505" grpId="0" animBg="1"/>
      <p:bldP spid="506" grpId="0" animBg="1"/>
      <p:bldP spid="507" grpId="0"/>
      <p:bldP spid="508" grpId="0"/>
      <p:bldP spid="509" grpId="0"/>
      <p:bldP spid="511" grpId="0" animBg="1"/>
      <p:bldP spid="511" grpId="1" animBg="1"/>
      <p:bldP spid="511" grpId="2" animBg="1"/>
      <p:bldP spid="512" grpId="0" animBg="1"/>
      <p:bldP spid="512" grpId="1" animBg="1"/>
      <p:bldP spid="512" grpId="2" animBg="1"/>
      <p:bldP spid="512" grpId="3" animBg="1"/>
      <p:bldP spid="513" grpId="0" animBg="1"/>
      <p:bldP spid="514" grpId="0"/>
      <p:bldP spid="515" grpId="0" animBg="1"/>
      <p:bldP spid="515" grpId="1" animBg="1"/>
      <p:bldP spid="515" grpId="2" animBg="1"/>
      <p:bldP spid="515" grpId="3" animBg="1"/>
      <p:bldP spid="516" grpId="0" animBg="1"/>
      <p:bldP spid="5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Retransmit during Normal Transfer</a:t>
            </a:r>
            <a:endParaRPr lang="ko-KR" altLang="en-US" dirty="0"/>
          </a:p>
        </p:txBody>
      </p:sp>
      <p:sp>
        <p:nvSpPr>
          <p:cNvPr id="3" name="내용 개체 틀 2"/>
          <p:cNvSpPr>
            <a:spLocks noGrp="1"/>
          </p:cNvSpPr>
          <p:nvPr>
            <p:ph idx="1"/>
          </p:nvPr>
        </p:nvSpPr>
        <p:spPr/>
        <p:txBody>
          <a:bodyPr/>
          <a:lstStyle/>
          <a:p>
            <a:r>
              <a:rPr lang="en-US" altLang="ko-KR" dirty="0" smtClean="0"/>
              <a:t>ISP may block data packet retransmissions after FIN/RST</a:t>
            </a:r>
          </a:p>
          <a:p>
            <a:r>
              <a:rPr lang="en-US" altLang="ko-KR" dirty="0" smtClean="0"/>
              <a:t>Embed retransmission packets in stream of normal packets</a:t>
            </a:r>
          </a:p>
          <a:p>
            <a:pPr lvl="1"/>
            <a:r>
              <a:rPr lang="en-US" altLang="ko-KR" dirty="0"/>
              <a:t>G</a:t>
            </a:r>
            <a:r>
              <a:rPr lang="en-US" altLang="ko-KR" dirty="0" smtClean="0"/>
              <a:t>uarantee minimum bandwidth for interactive content</a:t>
            </a:r>
          </a:p>
          <a:p>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13</a:t>
            </a:fld>
            <a:endParaRPr lang="ko-KR" altLang="en-US"/>
          </a:p>
        </p:txBody>
      </p:sp>
      <p:pic>
        <p:nvPicPr>
          <p:cNvPr id="5" name="그림 4"/>
          <p:cNvPicPr>
            <a:picLocks noChangeAspect="1"/>
          </p:cNvPicPr>
          <p:nvPr/>
        </p:nvPicPr>
        <p:blipFill rotWithShape="1">
          <a:blip r:embed="rId3"/>
          <a:srcRect b="10753"/>
          <a:stretch/>
        </p:blipFill>
        <p:spPr>
          <a:xfrm>
            <a:off x="1835696" y="3190353"/>
            <a:ext cx="5472608" cy="2830935"/>
          </a:xfrm>
          <a:prstGeom prst="rect">
            <a:avLst/>
          </a:prstGeom>
        </p:spPr>
      </p:pic>
      <p:sp>
        <p:nvSpPr>
          <p:cNvPr id="6" name="직사각형 5"/>
          <p:cNvSpPr/>
          <p:nvPr/>
        </p:nvSpPr>
        <p:spPr>
          <a:xfrm>
            <a:off x="1069054" y="3284984"/>
            <a:ext cx="6805038" cy="158417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2000" b="1" u="sng" dirty="0" smtClean="0">
                <a:latin typeface="Gill Sans MT" pitchFamily="34" charset="0"/>
              </a:rPr>
              <a:t>Question:</a:t>
            </a:r>
          </a:p>
          <a:p>
            <a:pPr algn="ctr"/>
            <a:endParaRPr lang="en-US" altLang="ko-KR" sz="1200" b="1" u="sng" dirty="0" smtClean="0">
              <a:latin typeface="Gill Sans MT" pitchFamily="34" charset="0"/>
            </a:endParaRPr>
          </a:p>
          <a:p>
            <a:pPr algn="ctr"/>
            <a:r>
              <a:rPr lang="en-US" altLang="ko-KR" sz="2000" dirty="0" smtClean="0">
                <a:latin typeface="Gill Sans MT" pitchFamily="34" charset="0"/>
              </a:rPr>
              <a:t>What happens if we can tunnel the packet </a:t>
            </a:r>
          </a:p>
          <a:p>
            <a:pPr algn="ctr"/>
            <a:r>
              <a:rPr lang="en-US" altLang="ko-KR" sz="2000" dirty="0" smtClean="0">
                <a:latin typeface="Gill Sans MT" pitchFamily="34" charset="0"/>
              </a:rPr>
              <a:t>inside retransmission packets?</a:t>
            </a:r>
          </a:p>
        </p:txBody>
      </p:sp>
    </p:spTree>
    <p:extLst>
      <p:ext uri="{BB962C8B-B14F-4D97-AF65-F5344CB8AC3E}">
        <p14:creationId xmlns:p14="http://schemas.microsoft.com/office/powerpoint/2010/main" val="26290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Tunneling through Retransmission</a:t>
            </a:r>
            <a:endParaRPr lang="ko-KR" altLang="en-US" dirty="0"/>
          </a:p>
        </p:txBody>
      </p:sp>
      <p:sp>
        <p:nvSpPr>
          <p:cNvPr id="3" name="내용 개체 틀 2"/>
          <p:cNvSpPr>
            <a:spLocks noGrp="1"/>
          </p:cNvSpPr>
          <p:nvPr>
            <p:ph idx="1"/>
          </p:nvPr>
        </p:nvSpPr>
        <p:spPr>
          <a:xfrm>
            <a:off x="457200" y="1600200"/>
            <a:ext cx="8686800" cy="4709120"/>
          </a:xfrm>
        </p:spPr>
        <p:txBody>
          <a:bodyPr/>
          <a:lstStyle/>
          <a:p>
            <a:r>
              <a:rPr lang="en-US" altLang="ko-KR" dirty="0"/>
              <a:t>Server sends </a:t>
            </a:r>
            <a:r>
              <a:rPr lang="en-US" altLang="ko-KR" dirty="0" smtClean="0"/>
              <a:t>the same header for ‘n’ times with different payload</a:t>
            </a:r>
          </a:p>
          <a:p>
            <a:pPr lvl="1"/>
            <a:r>
              <a:rPr lang="en-US" altLang="ko-KR" dirty="0" smtClean="0"/>
              <a:t>(</a:t>
            </a:r>
            <a:r>
              <a:rPr lang="en-US" altLang="ko-KR" dirty="0"/>
              <a:t>n = </a:t>
            </a:r>
            <a:r>
              <a:rPr lang="en-US" altLang="ko-KR" dirty="0" smtClean="0"/>
              <a:t>2)</a:t>
            </a:r>
            <a:endParaRPr lang="en-US" altLang="ko-KR"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14</a:t>
            </a:fld>
            <a:endParaRPr lang="ko-KR" altLang="en-US"/>
          </a:p>
        </p:txBody>
      </p:sp>
      <p:graphicFrame>
        <p:nvGraphicFramePr>
          <p:cNvPr id="6" name="차트 5"/>
          <p:cNvGraphicFramePr>
            <a:graphicFrameLocks/>
          </p:cNvGraphicFramePr>
          <p:nvPr>
            <p:extLst>
              <p:ext uri="{D42A27DB-BD31-4B8C-83A1-F6EECF244321}">
                <p14:modId xmlns:p14="http://schemas.microsoft.com/office/powerpoint/2010/main" val="3332990221"/>
              </p:ext>
            </p:extLst>
          </p:nvPr>
        </p:nvGraphicFramePr>
        <p:xfrm>
          <a:off x="1390948" y="3357312"/>
          <a:ext cx="2880000"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차트 6"/>
          <p:cNvGraphicFramePr>
            <a:graphicFrameLocks/>
          </p:cNvGraphicFramePr>
          <p:nvPr>
            <p:extLst>
              <p:ext uri="{D42A27DB-BD31-4B8C-83A1-F6EECF244321}">
                <p14:modId xmlns:p14="http://schemas.microsoft.com/office/powerpoint/2010/main" val="323047253"/>
              </p:ext>
            </p:extLst>
          </p:nvPr>
        </p:nvGraphicFramePr>
        <p:xfrm>
          <a:off x="1390948" y="3357312"/>
          <a:ext cx="2880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차트 7"/>
          <p:cNvGraphicFramePr>
            <a:graphicFrameLocks/>
          </p:cNvGraphicFramePr>
          <p:nvPr>
            <p:extLst>
              <p:ext uri="{D42A27DB-BD31-4B8C-83A1-F6EECF244321}">
                <p14:modId xmlns:p14="http://schemas.microsoft.com/office/powerpoint/2010/main" val="1104222270"/>
              </p:ext>
            </p:extLst>
          </p:nvPr>
        </p:nvGraphicFramePr>
        <p:xfrm>
          <a:off x="1390948" y="3357312"/>
          <a:ext cx="288000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차트 8"/>
          <p:cNvGraphicFramePr>
            <a:graphicFrameLocks/>
          </p:cNvGraphicFramePr>
          <p:nvPr>
            <p:extLst>
              <p:ext uri="{D42A27DB-BD31-4B8C-83A1-F6EECF244321}">
                <p14:modId xmlns:p14="http://schemas.microsoft.com/office/powerpoint/2010/main" val="344722171"/>
              </p:ext>
            </p:extLst>
          </p:nvPr>
        </p:nvGraphicFramePr>
        <p:xfrm>
          <a:off x="1390948" y="3357312"/>
          <a:ext cx="2880000" cy="288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차트 10"/>
          <p:cNvGraphicFramePr>
            <a:graphicFrameLocks/>
          </p:cNvGraphicFramePr>
          <p:nvPr>
            <p:extLst>
              <p:ext uri="{D42A27DB-BD31-4B8C-83A1-F6EECF244321}">
                <p14:modId xmlns:p14="http://schemas.microsoft.com/office/powerpoint/2010/main" val="2610128118"/>
              </p:ext>
            </p:extLst>
          </p:nvPr>
        </p:nvGraphicFramePr>
        <p:xfrm>
          <a:off x="4788344" y="3351512"/>
          <a:ext cx="2880000" cy="288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차트 11"/>
          <p:cNvGraphicFramePr>
            <a:graphicFrameLocks/>
          </p:cNvGraphicFramePr>
          <p:nvPr>
            <p:extLst>
              <p:ext uri="{D42A27DB-BD31-4B8C-83A1-F6EECF244321}">
                <p14:modId xmlns:p14="http://schemas.microsoft.com/office/powerpoint/2010/main" val="4174962516"/>
              </p:ext>
            </p:extLst>
          </p:nvPr>
        </p:nvGraphicFramePr>
        <p:xfrm>
          <a:off x="4788344" y="3351512"/>
          <a:ext cx="2880000" cy="288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차트 12"/>
          <p:cNvGraphicFramePr>
            <a:graphicFrameLocks/>
          </p:cNvGraphicFramePr>
          <p:nvPr>
            <p:extLst>
              <p:ext uri="{D42A27DB-BD31-4B8C-83A1-F6EECF244321}">
                <p14:modId xmlns:p14="http://schemas.microsoft.com/office/powerpoint/2010/main" val="488442809"/>
              </p:ext>
            </p:extLst>
          </p:nvPr>
        </p:nvGraphicFramePr>
        <p:xfrm>
          <a:off x="4788344" y="3351512"/>
          <a:ext cx="2880000" cy="288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차트 13"/>
          <p:cNvGraphicFramePr>
            <a:graphicFrameLocks/>
          </p:cNvGraphicFramePr>
          <p:nvPr>
            <p:extLst>
              <p:ext uri="{D42A27DB-BD31-4B8C-83A1-F6EECF244321}">
                <p14:modId xmlns:p14="http://schemas.microsoft.com/office/powerpoint/2010/main" val="3927803814"/>
              </p:ext>
            </p:extLst>
          </p:nvPr>
        </p:nvGraphicFramePr>
        <p:xfrm>
          <a:off x="4788344" y="3351512"/>
          <a:ext cx="2880000" cy="2880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6" name="차트 15"/>
          <p:cNvGraphicFramePr>
            <a:graphicFrameLocks/>
          </p:cNvGraphicFramePr>
          <p:nvPr>
            <p:extLst>
              <p:ext uri="{D42A27DB-BD31-4B8C-83A1-F6EECF244321}">
                <p14:modId xmlns:p14="http://schemas.microsoft.com/office/powerpoint/2010/main" val="4142148885"/>
              </p:ext>
            </p:extLst>
          </p:nvPr>
        </p:nvGraphicFramePr>
        <p:xfrm>
          <a:off x="4788344" y="3351512"/>
          <a:ext cx="2880000" cy="2880000"/>
        </p:xfrm>
        <a:graphic>
          <a:graphicData uri="http://schemas.openxmlformats.org/drawingml/2006/chart">
            <c:chart xmlns:c="http://schemas.openxmlformats.org/drawingml/2006/chart" xmlns:r="http://schemas.openxmlformats.org/officeDocument/2006/relationships" r:id="rId11"/>
          </a:graphicData>
        </a:graphic>
      </p:graphicFrame>
      <p:sp>
        <p:nvSpPr>
          <p:cNvPr id="25" name="직사각형 24"/>
          <p:cNvSpPr/>
          <p:nvPr/>
        </p:nvSpPr>
        <p:spPr>
          <a:xfrm>
            <a:off x="3053027" y="2646786"/>
            <a:ext cx="288032" cy="14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6" name="TextBox 25"/>
          <p:cNvSpPr txBox="1"/>
          <p:nvPr/>
        </p:nvSpPr>
        <p:spPr>
          <a:xfrm>
            <a:off x="3329247" y="2564905"/>
            <a:ext cx="1309461"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ISP Accounting</a:t>
            </a:r>
            <a:endParaRPr lang="ko-KR" altLang="en-US" sz="1400" dirty="0">
              <a:latin typeface="Times New Roman" pitchFamily="18" charset="0"/>
              <a:cs typeface="Times New Roman" pitchFamily="18" charset="0"/>
            </a:endParaRPr>
          </a:p>
        </p:txBody>
      </p:sp>
      <p:sp>
        <p:nvSpPr>
          <p:cNvPr id="27" name="직사각형 26"/>
          <p:cNvSpPr/>
          <p:nvPr/>
        </p:nvSpPr>
        <p:spPr>
          <a:xfrm>
            <a:off x="2267744" y="2987080"/>
            <a:ext cx="288032" cy="144016"/>
          </a:xfrm>
          <a:prstGeom prst="rect">
            <a:avLst/>
          </a:prstGeom>
          <a:solidFill>
            <a:srgbClr val="FF0000"/>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8" name="TextBox 27"/>
          <p:cNvSpPr txBox="1"/>
          <p:nvPr/>
        </p:nvSpPr>
        <p:spPr>
          <a:xfrm>
            <a:off x="2543964" y="2905199"/>
            <a:ext cx="114781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Normal ACK</a:t>
            </a:r>
            <a:endParaRPr lang="ko-KR" altLang="en-US" sz="1400" dirty="0">
              <a:latin typeface="Times New Roman" pitchFamily="18" charset="0"/>
              <a:cs typeface="Times New Roman" pitchFamily="18" charset="0"/>
            </a:endParaRPr>
          </a:p>
        </p:txBody>
      </p:sp>
      <p:sp>
        <p:nvSpPr>
          <p:cNvPr id="31" name="직사각형 30"/>
          <p:cNvSpPr/>
          <p:nvPr/>
        </p:nvSpPr>
        <p:spPr>
          <a:xfrm>
            <a:off x="5306384" y="2987080"/>
            <a:ext cx="288032" cy="144016"/>
          </a:xfrm>
          <a:prstGeom prst="rect">
            <a:avLst/>
          </a:prstGeom>
          <a:solidFill>
            <a:srgbClr val="FFFF00"/>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2" name="TextBox 31"/>
          <p:cNvSpPr txBox="1"/>
          <p:nvPr/>
        </p:nvSpPr>
        <p:spPr>
          <a:xfrm>
            <a:off x="5582604" y="2905199"/>
            <a:ext cx="174419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TCP Tunneled Packet</a:t>
            </a:r>
            <a:endParaRPr lang="ko-KR" altLang="en-US" sz="1400" dirty="0">
              <a:latin typeface="Times New Roman" pitchFamily="18" charset="0"/>
              <a:cs typeface="Times New Roman" pitchFamily="18" charset="0"/>
            </a:endParaRPr>
          </a:p>
        </p:txBody>
      </p:sp>
      <p:sp>
        <p:nvSpPr>
          <p:cNvPr id="33" name="직사각형 32"/>
          <p:cNvSpPr/>
          <p:nvPr/>
        </p:nvSpPr>
        <p:spPr>
          <a:xfrm>
            <a:off x="4621963" y="2646785"/>
            <a:ext cx="288032" cy="144016"/>
          </a:xfrm>
          <a:prstGeom prst="rect">
            <a:avLst/>
          </a:prstGeom>
          <a:solidFill>
            <a:srgbClr val="00B0F0"/>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4" name="TextBox 33"/>
          <p:cNvSpPr txBox="1"/>
          <p:nvPr/>
        </p:nvSpPr>
        <p:spPr>
          <a:xfrm>
            <a:off x="4898183" y="2564904"/>
            <a:ext cx="1641796"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Normal Data Packet</a:t>
            </a:r>
            <a:endParaRPr lang="ko-KR" altLang="en-US" sz="1400" dirty="0">
              <a:latin typeface="Times New Roman" pitchFamily="18" charset="0"/>
              <a:cs typeface="Times New Roman" pitchFamily="18" charset="0"/>
            </a:endParaRPr>
          </a:p>
        </p:txBody>
      </p:sp>
      <p:sp>
        <p:nvSpPr>
          <p:cNvPr id="35" name="직사각형 34"/>
          <p:cNvSpPr/>
          <p:nvPr/>
        </p:nvSpPr>
        <p:spPr>
          <a:xfrm>
            <a:off x="3731667" y="2987080"/>
            <a:ext cx="288032" cy="144016"/>
          </a:xfrm>
          <a:prstGeom prst="rect">
            <a:avLst/>
          </a:prstGeom>
          <a:solidFill>
            <a:srgbClr val="92D050"/>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6" name="TextBox 35"/>
          <p:cNvSpPr txBox="1"/>
          <p:nvPr/>
        </p:nvSpPr>
        <p:spPr>
          <a:xfrm>
            <a:off x="4007887" y="2905199"/>
            <a:ext cx="1298497"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Duplicate ACK</a:t>
            </a:r>
            <a:endParaRPr lang="ko-KR" altLang="en-US" sz="1400" dirty="0">
              <a:latin typeface="Times New Roman" pitchFamily="18" charset="0"/>
              <a:cs typeface="Times New Roman" pitchFamily="18" charset="0"/>
            </a:endParaRPr>
          </a:p>
        </p:txBody>
      </p:sp>
      <p:sp>
        <p:nvSpPr>
          <p:cNvPr id="38" name="TextBox 37"/>
          <p:cNvSpPr txBox="1"/>
          <p:nvPr/>
        </p:nvSpPr>
        <p:spPr>
          <a:xfrm>
            <a:off x="3107232" y="3705579"/>
            <a:ext cx="813043"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10,992.8</a:t>
            </a:r>
            <a:endParaRPr lang="ko-KR" altLang="en-US" sz="1400" dirty="0">
              <a:latin typeface="Times New Roman" pitchFamily="18" charset="0"/>
              <a:cs typeface="Times New Roman" pitchFamily="18" charset="0"/>
            </a:endParaRPr>
          </a:p>
        </p:txBody>
      </p:sp>
      <p:sp>
        <p:nvSpPr>
          <p:cNvPr id="40" name="TextBox 39"/>
          <p:cNvSpPr txBox="1"/>
          <p:nvPr/>
        </p:nvSpPr>
        <p:spPr>
          <a:xfrm>
            <a:off x="3162321" y="4680594"/>
            <a:ext cx="723275" cy="307777"/>
          </a:xfrm>
          <a:prstGeom prst="rect">
            <a:avLst/>
          </a:prstGeom>
          <a:noFill/>
        </p:spPr>
        <p:txBody>
          <a:bodyPr wrap="none" rtlCol="0">
            <a:spAutoFit/>
          </a:bodyPr>
          <a:lstStyle/>
          <a:p>
            <a:pPr algn="ctr"/>
            <a:r>
              <a:rPr lang="en-US" altLang="ko-KR" sz="1400" dirty="0" smtClean="0">
                <a:latin typeface="Times New Roman" pitchFamily="18" charset="0"/>
                <a:cs typeface="Times New Roman" pitchFamily="18" charset="0"/>
              </a:rPr>
              <a:t>5,272.3</a:t>
            </a:r>
            <a:endParaRPr lang="ko-KR" altLang="en-US" sz="1400" dirty="0">
              <a:latin typeface="Times New Roman" pitchFamily="18" charset="0"/>
              <a:cs typeface="Times New Roman" pitchFamily="18" charset="0"/>
            </a:endParaRPr>
          </a:p>
        </p:txBody>
      </p:sp>
      <p:sp>
        <p:nvSpPr>
          <p:cNvPr id="41" name="TextBox 40"/>
          <p:cNvSpPr txBox="1"/>
          <p:nvPr/>
        </p:nvSpPr>
        <p:spPr>
          <a:xfrm>
            <a:off x="6007221" y="4458524"/>
            <a:ext cx="588623"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55.81</a:t>
            </a:r>
            <a:endParaRPr lang="ko-KR" altLang="en-US" sz="1400" dirty="0">
              <a:latin typeface="Times New Roman" pitchFamily="18" charset="0"/>
              <a:cs typeface="Times New Roman" pitchFamily="18" charset="0"/>
            </a:endParaRPr>
          </a:p>
        </p:txBody>
      </p:sp>
      <p:sp>
        <p:nvSpPr>
          <p:cNvPr id="42" name="TextBox 41"/>
          <p:cNvSpPr txBox="1"/>
          <p:nvPr/>
        </p:nvSpPr>
        <p:spPr>
          <a:xfrm>
            <a:off x="3154700" y="4590568"/>
            <a:ext cx="723275" cy="307777"/>
          </a:xfrm>
          <a:prstGeom prst="rect">
            <a:avLst/>
          </a:prstGeom>
          <a:noFill/>
        </p:spPr>
        <p:txBody>
          <a:bodyPr wrap="none" rtlCol="0">
            <a:spAutoFit/>
          </a:bodyPr>
          <a:lstStyle/>
          <a:p>
            <a:pPr algn="ctr"/>
            <a:r>
              <a:rPr lang="en-US" altLang="ko-KR" sz="1400" dirty="0" smtClean="0">
                <a:latin typeface="Times New Roman" pitchFamily="18" charset="0"/>
                <a:cs typeface="Times New Roman" pitchFamily="18" charset="0"/>
              </a:rPr>
              <a:t>5,704.4</a:t>
            </a:r>
            <a:endParaRPr lang="ko-KR" altLang="en-US" sz="1400" dirty="0">
              <a:latin typeface="Times New Roman" pitchFamily="18" charset="0"/>
              <a:cs typeface="Times New Roman" pitchFamily="18" charset="0"/>
            </a:endParaRPr>
          </a:p>
        </p:txBody>
      </p:sp>
      <p:sp>
        <p:nvSpPr>
          <p:cNvPr id="44" name="TextBox 43"/>
          <p:cNvSpPr txBox="1"/>
          <p:nvPr/>
        </p:nvSpPr>
        <p:spPr>
          <a:xfrm>
            <a:off x="6542504" y="4541420"/>
            <a:ext cx="588623" cy="307777"/>
          </a:xfrm>
          <a:prstGeom prst="rect">
            <a:avLst/>
          </a:prstGeom>
          <a:noFill/>
        </p:spPr>
        <p:txBody>
          <a:bodyPr wrap="none" rtlCol="0">
            <a:spAutoFit/>
          </a:bodyPr>
          <a:lstStyle/>
          <a:p>
            <a:pPr algn="ctr"/>
            <a:r>
              <a:rPr lang="en-US" altLang="ko-KR" sz="1400" dirty="0" smtClean="0">
                <a:latin typeface="Times New Roman" pitchFamily="18" charset="0"/>
                <a:cs typeface="Times New Roman" pitchFamily="18" charset="0"/>
              </a:rPr>
              <a:t>51.49</a:t>
            </a:r>
            <a:endParaRPr lang="ko-KR" altLang="en-US" sz="1400" dirty="0">
              <a:latin typeface="Times New Roman" pitchFamily="18" charset="0"/>
              <a:cs typeface="Times New Roman" pitchFamily="18" charset="0"/>
            </a:endParaRPr>
          </a:p>
        </p:txBody>
      </p:sp>
      <p:sp>
        <p:nvSpPr>
          <p:cNvPr id="45" name="TextBox 44"/>
          <p:cNvSpPr txBox="1"/>
          <p:nvPr/>
        </p:nvSpPr>
        <p:spPr>
          <a:xfrm>
            <a:off x="6546696" y="4499128"/>
            <a:ext cx="588623" cy="307777"/>
          </a:xfrm>
          <a:prstGeom prst="rect">
            <a:avLst/>
          </a:prstGeom>
          <a:noFill/>
        </p:spPr>
        <p:txBody>
          <a:bodyPr wrap="none" rtlCol="0">
            <a:spAutoFit/>
          </a:bodyPr>
          <a:lstStyle/>
          <a:p>
            <a:pPr algn="ctr"/>
            <a:r>
              <a:rPr lang="en-US" altLang="ko-KR" sz="1400" dirty="0" smtClean="0">
                <a:latin typeface="Times New Roman" pitchFamily="18" charset="0"/>
                <a:cs typeface="Times New Roman" pitchFamily="18" charset="0"/>
              </a:rPr>
              <a:t>53.65</a:t>
            </a:r>
            <a:endParaRPr lang="ko-KR" altLang="en-US" sz="1400" dirty="0">
              <a:latin typeface="Times New Roman" pitchFamily="18" charset="0"/>
              <a:cs typeface="Times New Roman" pitchFamily="18" charset="0"/>
            </a:endParaRPr>
          </a:p>
        </p:txBody>
      </p:sp>
      <p:sp>
        <p:nvSpPr>
          <p:cNvPr id="46" name="TextBox 45"/>
          <p:cNvSpPr txBox="1"/>
          <p:nvPr/>
        </p:nvSpPr>
        <p:spPr>
          <a:xfrm>
            <a:off x="6545185" y="4458998"/>
            <a:ext cx="588623" cy="307777"/>
          </a:xfrm>
          <a:prstGeom prst="rect">
            <a:avLst/>
          </a:prstGeom>
          <a:noFill/>
        </p:spPr>
        <p:txBody>
          <a:bodyPr wrap="none" rtlCol="0">
            <a:spAutoFit/>
          </a:bodyPr>
          <a:lstStyle/>
          <a:p>
            <a:pPr algn="ctr"/>
            <a:r>
              <a:rPr lang="en-US" altLang="ko-KR" sz="1400" dirty="0" smtClean="0">
                <a:latin typeface="Times New Roman" pitchFamily="18" charset="0"/>
                <a:cs typeface="Times New Roman" pitchFamily="18" charset="0"/>
              </a:rPr>
              <a:t>55.81</a:t>
            </a:r>
            <a:endParaRPr lang="ko-KR" altLang="en-US" sz="1400" dirty="0">
              <a:latin typeface="Times New Roman" pitchFamily="18" charset="0"/>
              <a:cs typeface="Times New Roman" pitchFamily="18" charset="0"/>
            </a:endParaRPr>
          </a:p>
        </p:txBody>
      </p:sp>
      <p:sp>
        <p:nvSpPr>
          <p:cNvPr id="47" name="TextBox 46"/>
          <p:cNvSpPr txBox="1"/>
          <p:nvPr/>
        </p:nvSpPr>
        <p:spPr>
          <a:xfrm>
            <a:off x="6501580" y="3444358"/>
            <a:ext cx="678391"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107.51</a:t>
            </a:r>
            <a:endParaRPr lang="ko-KR" altLang="en-US" sz="1400" dirty="0">
              <a:latin typeface="Times New Roman" pitchFamily="18" charset="0"/>
              <a:cs typeface="Times New Roman" pitchFamily="18" charset="0"/>
            </a:endParaRPr>
          </a:p>
        </p:txBody>
      </p:sp>
      <p:graphicFrame>
        <p:nvGraphicFramePr>
          <p:cNvPr id="15" name="차트 14"/>
          <p:cNvGraphicFramePr>
            <a:graphicFrameLocks/>
          </p:cNvGraphicFramePr>
          <p:nvPr>
            <p:extLst>
              <p:ext uri="{D42A27DB-BD31-4B8C-83A1-F6EECF244321}">
                <p14:modId xmlns:p14="http://schemas.microsoft.com/office/powerpoint/2010/main" val="2202847201"/>
              </p:ext>
            </p:extLst>
          </p:nvPr>
        </p:nvGraphicFramePr>
        <p:xfrm>
          <a:off x="1390948" y="3357312"/>
          <a:ext cx="2880000" cy="2880000"/>
        </p:xfrm>
        <a:graphic>
          <a:graphicData uri="http://schemas.openxmlformats.org/drawingml/2006/chart">
            <c:chart xmlns:c="http://schemas.openxmlformats.org/drawingml/2006/chart" xmlns:r="http://schemas.openxmlformats.org/officeDocument/2006/relationships" r:id="rId12"/>
          </a:graphicData>
        </a:graphic>
      </p:graphicFrame>
      <p:sp>
        <p:nvSpPr>
          <p:cNvPr id="37" name="TextBox 36"/>
          <p:cNvSpPr txBox="1"/>
          <p:nvPr/>
        </p:nvSpPr>
        <p:spPr>
          <a:xfrm>
            <a:off x="2591777" y="4621938"/>
            <a:ext cx="723275"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5,469.4</a:t>
            </a:r>
            <a:endParaRPr lang="ko-KR" altLang="en-US" sz="1400" dirty="0">
              <a:latin typeface="Times New Roman" pitchFamily="18" charset="0"/>
              <a:cs typeface="Times New Roman" pitchFamily="18" charset="0"/>
            </a:endParaRPr>
          </a:p>
        </p:txBody>
      </p:sp>
      <p:sp>
        <p:nvSpPr>
          <p:cNvPr id="50" name="TextBox 49"/>
          <p:cNvSpPr txBox="1"/>
          <p:nvPr/>
        </p:nvSpPr>
        <p:spPr>
          <a:xfrm>
            <a:off x="3166024" y="4639684"/>
            <a:ext cx="723275" cy="307777"/>
          </a:xfrm>
          <a:prstGeom prst="rect">
            <a:avLst/>
          </a:prstGeom>
          <a:noFill/>
        </p:spPr>
        <p:txBody>
          <a:bodyPr wrap="none" rtlCol="0">
            <a:spAutoFit/>
          </a:bodyPr>
          <a:lstStyle/>
          <a:p>
            <a:pPr algn="ctr"/>
            <a:r>
              <a:rPr lang="en-US" altLang="ko-KR" sz="1400" dirty="0" smtClean="0">
                <a:latin typeface="Times New Roman" pitchFamily="18" charset="0"/>
                <a:cs typeface="Times New Roman" pitchFamily="18" charset="0"/>
              </a:rPr>
              <a:t>5,483.4</a:t>
            </a:r>
            <a:endParaRPr lang="ko-KR" alt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633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44"/>
                                        </p:tgtEl>
                                      </p:cBhvr>
                                    </p:animEffect>
                                    <p:set>
                                      <p:cBhvr>
                                        <p:cTn id="65" dur="1" fill="hold">
                                          <p:stCondLst>
                                            <p:cond delay="499"/>
                                          </p:stCondLst>
                                        </p:cTn>
                                        <p:tgtEl>
                                          <p:spTgt spid="4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50"/>
                                        </p:tgtEl>
                                      </p:cBhvr>
                                    </p:animEffect>
                                    <p:set>
                                      <p:cBhvr>
                                        <p:cTn id="88" dur="1" fill="hold">
                                          <p:stCondLst>
                                            <p:cond delay="499"/>
                                          </p:stCondLst>
                                        </p:cTn>
                                        <p:tgtEl>
                                          <p:spTgt spid="50"/>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500"/>
                                        <p:tgtEl>
                                          <p:spTgt spid="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fade">
                                      <p:cBhvr>
                                        <p:cTn id="94" dur="500"/>
                                        <p:tgtEl>
                                          <p:spTgt spid="1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46"/>
                                        </p:tgtEl>
                                      </p:cBhvr>
                                    </p:animEffect>
                                    <p:set>
                                      <p:cBhvr>
                                        <p:cTn id="105" dur="1" fill="hold">
                                          <p:stCondLst>
                                            <p:cond delay="499"/>
                                          </p:stCondLst>
                                        </p:cTn>
                                        <p:tgtEl>
                                          <p:spTgt spid="4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2"/>
                                        </p:tgtEl>
                                      </p:cBhvr>
                                    </p:animEffect>
                                    <p:set>
                                      <p:cBhvr>
                                        <p:cTn id="108" dur="1" fill="hold">
                                          <p:stCondLst>
                                            <p:cond delay="499"/>
                                          </p:stCondLst>
                                        </p:cTn>
                                        <p:tgtEl>
                                          <p:spTgt spid="4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500"/>
                                        <p:tgtEl>
                                          <p:spTgt spid="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500"/>
                                        <p:tgtEl>
                                          <p:spTgt spid="1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fade">
                                      <p:cBhvr>
                                        <p:cTn id="1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Graphic spid="9" grpId="0">
        <p:bldAsOne/>
      </p:bldGraphic>
      <p:bldGraphic spid="11" grpId="0">
        <p:bldAsOne/>
      </p:bldGraphic>
      <p:bldGraphic spid="12" grpId="0">
        <p:bldAsOne/>
      </p:bldGraphic>
      <p:bldGraphic spid="13" grpId="0">
        <p:bldAsOne/>
      </p:bldGraphic>
      <p:bldGraphic spid="14" grpId="0">
        <p:bldAsOne/>
      </p:bldGraphic>
      <p:bldGraphic spid="16" grpId="0">
        <p:bldAsOne/>
      </p:bldGraphic>
      <p:bldP spid="25" grpId="0" animBg="1"/>
      <p:bldP spid="26" grpId="0"/>
      <p:bldP spid="27" grpId="0" animBg="1"/>
      <p:bldP spid="28" grpId="0"/>
      <p:bldP spid="31" grpId="0" animBg="1"/>
      <p:bldP spid="32" grpId="0"/>
      <p:bldP spid="33" grpId="0" animBg="1"/>
      <p:bldP spid="34" grpId="0"/>
      <p:bldP spid="35" grpId="0" animBg="1"/>
      <p:bldP spid="36" grpId="0"/>
      <p:bldP spid="38" grpId="0"/>
      <p:bldP spid="40" grpId="0"/>
      <p:bldP spid="40" grpId="1"/>
      <p:bldP spid="41" grpId="0"/>
      <p:bldP spid="42" grpId="0"/>
      <p:bldP spid="42" grpId="1"/>
      <p:bldP spid="44" grpId="0"/>
      <p:bldP spid="44" grpId="1"/>
      <p:bldP spid="45" grpId="0"/>
      <p:bldP spid="45" grpId="1"/>
      <p:bldP spid="46" grpId="0"/>
      <p:bldP spid="46" grpId="1"/>
      <p:bldP spid="47" grpId="0"/>
      <p:bldGraphic spid="15" grpId="0">
        <p:bldAsOne/>
      </p:bldGraphic>
      <p:bldP spid="37" grpId="0"/>
      <p:bldP spid="50" grpId="0"/>
      <p:bldP spid="5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Free-riding Attack</a:t>
            </a:r>
            <a:endParaRPr lang="ko-KR" altLang="en-US" dirty="0"/>
          </a:p>
        </p:txBody>
      </p:sp>
      <p:sp>
        <p:nvSpPr>
          <p:cNvPr id="3" name="내용 개체 틀 2"/>
          <p:cNvSpPr>
            <a:spLocks noGrp="1"/>
          </p:cNvSpPr>
          <p:nvPr>
            <p:ph idx="1"/>
          </p:nvPr>
        </p:nvSpPr>
        <p:spPr/>
        <p:txBody>
          <a:bodyPr/>
          <a:lstStyle/>
          <a:p>
            <a:r>
              <a:rPr lang="en-US" altLang="ko-KR" dirty="0" smtClean="0"/>
              <a:t>Tunnel payload in a packet masquerading as a retransmission</a:t>
            </a:r>
          </a:p>
          <a:p>
            <a:pPr lvl="1"/>
            <a:r>
              <a:rPr lang="en-US" altLang="ko-KR" dirty="0"/>
              <a:t>ISPs with </a:t>
            </a:r>
            <a:r>
              <a:rPr lang="en-US" altLang="ko-KR" dirty="0" smtClean="0"/>
              <a:t>selective accounting </a:t>
            </a:r>
            <a:r>
              <a:rPr lang="en-US" altLang="ko-KR" dirty="0"/>
              <a:t>policy </a:t>
            </a:r>
            <a:r>
              <a:rPr lang="en-US" altLang="ko-KR" dirty="0" smtClean="0"/>
              <a:t>inspects TCP header only</a:t>
            </a:r>
            <a:endParaRPr lang="en-US" altLang="ko-KR"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15</a:t>
            </a:fld>
            <a:endParaRPr lang="ko-KR" altLang="en-US"/>
          </a:p>
        </p:txBody>
      </p:sp>
      <p:sp>
        <p:nvSpPr>
          <p:cNvPr id="5" name="구름 4"/>
          <p:cNvSpPr/>
          <p:nvPr/>
        </p:nvSpPr>
        <p:spPr>
          <a:xfrm>
            <a:off x="4725563" y="2586088"/>
            <a:ext cx="3921921" cy="324861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6" name="직사각형 5"/>
          <p:cNvSpPr/>
          <p:nvPr/>
        </p:nvSpPr>
        <p:spPr>
          <a:xfrm>
            <a:off x="5119092" y="4777062"/>
            <a:ext cx="1281954" cy="307777"/>
          </a:xfrm>
          <a:prstGeom prst="rect">
            <a:avLst/>
          </a:prstGeom>
        </p:spPr>
        <p:txBody>
          <a:bodyPr wrap="none">
            <a:spAutoFit/>
          </a:bodyPr>
          <a:lstStyle/>
          <a:p>
            <a:pPr algn="ctr"/>
            <a:r>
              <a:rPr lang="en-US" altLang="ko-KR" sz="1400" dirty="0" smtClean="0">
                <a:latin typeface="Gill Sans MT" pitchFamily="34" charset="0"/>
              </a:rPr>
              <a:t>Core Network</a:t>
            </a:r>
            <a:endParaRPr lang="ko-KR" altLang="en-US" sz="1400" dirty="0">
              <a:latin typeface="Gill Sans MT" pitchFamily="34" charset="0"/>
            </a:endParaRPr>
          </a:p>
        </p:txBody>
      </p:sp>
      <p:sp>
        <p:nvSpPr>
          <p:cNvPr id="7" name="직사각형 6"/>
          <p:cNvSpPr/>
          <p:nvPr/>
        </p:nvSpPr>
        <p:spPr>
          <a:xfrm>
            <a:off x="6409903" y="4777062"/>
            <a:ext cx="1099003" cy="523220"/>
          </a:xfrm>
          <a:prstGeom prst="rect">
            <a:avLst/>
          </a:prstGeom>
        </p:spPr>
        <p:txBody>
          <a:bodyPr wrap="square">
            <a:spAutoFit/>
          </a:bodyPr>
          <a:lstStyle/>
          <a:p>
            <a:pPr algn="ctr"/>
            <a:r>
              <a:rPr lang="en-US" altLang="ko-KR" sz="1400" dirty="0" smtClean="0">
                <a:latin typeface="Gill Sans MT" pitchFamily="34" charset="0"/>
              </a:rPr>
              <a:t>Malicious UE</a:t>
            </a:r>
            <a:endParaRPr lang="ko-KR" altLang="en-US" sz="1400" dirty="0">
              <a:latin typeface="Gill Sans MT" pitchFamily="34" charset="0"/>
            </a:endParaRPr>
          </a:p>
        </p:txBody>
      </p:sp>
      <p:sp>
        <p:nvSpPr>
          <p:cNvPr id="8" name="직사각형 7"/>
          <p:cNvSpPr/>
          <p:nvPr/>
        </p:nvSpPr>
        <p:spPr>
          <a:xfrm>
            <a:off x="5894981" y="3127738"/>
            <a:ext cx="1945469" cy="338554"/>
          </a:xfrm>
          <a:prstGeom prst="rect">
            <a:avLst/>
          </a:prstGeom>
        </p:spPr>
        <p:txBody>
          <a:bodyPr wrap="none">
            <a:spAutoFit/>
          </a:bodyPr>
          <a:lstStyle/>
          <a:p>
            <a:r>
              <a:rPr lang="en-US" altLang="ko-KR" sz="1600" b="1" u="sng" dirty="0" smtClean="0">
                <a:latin typeface="Gill Sans MT" pitchFamily="34" charset="0"/>
              </a:rPr>
              <a:t>Cellular Networks</a:t>
            </a:r>
            <a:endParaRPr lang="ko-KR" altLang="en-US" sz="1600" b="1" u="sng" dirty="0">
              <a:latin typeface="Gill Sans MT" pitchFamily="34" charset="0"/>
            </a:endParaRPr>
          </a:p>
        </p:txBody>
      </p:sp>
      <p:sp>
        <p:nvSpPr>
          <p:cNvPr id="9" name="구름 8"/>
          <p:cNvSpPr/>
          <p:nvPr/>
        </p:nvSpPr>
        <p:spPr>
          <a:xfrm>
            <a:off x="611560" y="2674507"/>
            <a:ext cx="3715444" cy="3071781"/>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0" name="직사각형 9"/>
          <p:cNvSpPr/>
          <p:nvPr/>
        </p:nvSpPr>
        <p:spPr>
          <a:xfrm>
            <a:off x="1115616" y="4781789"/>
            <a:ext cx="1029449" cy="523220"/>
          </a:xfrm>
          <a:prstGeom prst="rect">
            <a:avLst/>
          </a:prstGeom>
        </p:spPr>
        <p:txBody>
          <a:bodyPr wrap="none">
            <a:spAutoFit/>
          </a:bodyPr>
          <a:lstStyle/>
          <a:p>
            <a:pPr algn="ctr"/>
            <a:r>
              <a:rPr lang="en-US" altLang="ko-KR" sz="1400" dirty="0" smtClean="0">
                <a:latin typeface="Gill Sans MT" pitchFamily="34" charset="0"/>
              </a:rPr>
              <a:t>Destination</a:t>
            </a:r>
          </a:p>
          <a:p>
            <a:pPr algn="ctr"/>
            <a:r>
              <a:rPr lang="en-US" altLang="ko-KR" sz="1400" dirty="0" smtClean="0">
                <a:latin typeface="Gill Sans MT" pitchFamily="34" charset="0"/>
              </a:rPr>
              <a:t>Server</a:t>
            </a:r>
            <a:endParaRPr lang="ko-KR" altLang="en-US" sz="1400" dirty="0">
              <a:latin typeface="Gill Sans MT" pitchFamily="34" charset="0"/>
            </a:endParaRPr>
          </a:p>
        </p:txBody>
      </p:sp>
      <p:sp>
        <p:nvSpPr>
          <p:cNvPr id="11" name="직사각형 10"/>
          <p:cNvSpPr/>
          <p:nvPr/>
        </p:nvSpPr>
        <p:spPr>
          <a:xfrm>
            <a:off x="1809185" y="3106555"/>
            <a:ext cx="1653722" cy="338554"/>
          </a:xfrm>
          <a:prstGeom prst="rect">
            <a:avLst/>
          </a:prstGeom>
        </p:spPr>
        <p:txBody>
          <a:bodyPr wrap="none">
            <a:spAutoFit/>
          </a:bodyPr>
          <a:lstStyle/>
          <a:p>
            <a:r>
              <a:rPr lang="en-US" altLang="ko-KR" sz="1600" b="1" u="sng" dirty="0" smtClean="0">
                <a:latin typeface="Gill Sans MT" pitchFamily="34" charset="0"/>
              </a:rPr>
              <a:t>Wired Internet</a:t>
            </a:r>
            <a:endParaRPr lang="ko-KR" altLang="en-US" sz="1600" b="1" u="sng" dirty="0">
              <a:latin typeface="Gill Sans MT" pitchFamily="34" charset="0"/>
            </a:endParaRPr>
          </a:p>
        </p:txBody>
      </p:sp>
      <p:sp>
        <p:nvSpPr>
          <p:cNvPr id="12" name="직사각형 11"/>
          <p:cNvSpPr/>
          <p:nvPr/>
        </p:nvSpPr>
        <p:spPr>
          <a:xfrm>
            <a:off x="2339752" y="4762739"/>
            <a:ext cx="1275221" cy="523220"/>
          </a:xfrm>
          <a:prstGeom prst="rect">
            <a:avLst/>
          </a:prstGeom>
        </p:spPr>
        <p:txBody>
          <a:bodyPr wrap="none">
            <a:spAutoFit/>
          </a:bodyPr>
          <a:lstStyle/>
          <a:p>
            <a:pPr algn="ctr"/>
            <a:r>
              <a:rPr lang="en-US" altLang="ko-KR" sz="1400" dirty="0" smtClean="0">
                <a:latin typeface="Gill Sans MT" pitchFamily="34" charset="0"/>
              </a:rPr>
              <a:t>TCP Tunneling </a:t>
            </a:r>
          </a:p>
          <a:p>
            <a:pPr algn="ctr"/>
            <a:r>
              <a:rPr lang="en-US" altLang="ko-KR" sz="1400" dirty="0" smtClean="0">
                <a:latin typeface="Gill Sans MT" pitchFamily="34" charset="0"/>
              </a:rPr>
              <a:t>Proxy</a:t>
            </a:r>
            <a:endParaRPr lang="ko-KR" altLang="en-US" sz="1400" dirty="0">
              <a:latin typeface="Gill Sans MT" pitchFamily="34" charset="0"/>
            </a:endParaRPr>
          </a:p>
        </p:txBody>
      </p:sp>
      <p:sp>
        <p:nvSpPr>
          <p:cNvPr id="13" name="직사각형 12"/>
          <p:cNvSpPr/>
          <p:nvPr/>
        </p:nvSpPr>
        <p:spPr>
          <a:xfrm>
            <a:off x="1622792" y="4247993"/>
            <a:ext cx="544051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pic>
        <p:nvPicPr>
          <p:cNvPr id="14" name="Picture 3" descr="C:\Users\yhwan\AppData\Local\Microsoft\Windows\Temporary Internet Files\Content.IE5\7D8X20Z8\MC90042896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223" y="3602801"/>
            <a:ext cx="846799" cy="11742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yhwan\AppData\Local\Microsoft\Windows\Temporary Internet Files\Content.IE5\LLKO832L\MC90043484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953" y="3661240"/>
            <a:ext cx="1173507" cy="11735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yhwan\AppData\Local\Microsoft\Windows\Temporary Internet Files\Content.IE5\87K4MN2G\MC90042897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3155" y="3631474"/>
            <a:ext cx="775794" cy="11340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직선 연결선 16"/>
          <p:cNvCxnSpPr/>
          <p:nvPr/>
        </p:nvCxnSpPr>
        <p:spPr>
          <a:xfrm>
            <a:off x="7144381" y="4632893"/>
            <a:ext cx="572300" cy="41328"/>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직선 연결선 17"/>
          <p:cNvCxnSpPr/>
          <p:nvPr/>
        </p:nvCxnSpPr>
        <p:spPr>
          <a:xfrm flipV="1">
            <a:off x="7144381" y="3769990"/>
            <a:ext cx="572300" cy="41561"/>
          </a:xfrm>
          <a:prstGeom prst="line">
            <a:avLst/>
          </a:prstGeom>
          <a:ln w="28575"/>
        </p:spPr>
        <p:style>
          <a:lnRef idx="1">
            <a:schemeClr val="dk1"/>
          </a:lnRef>
          <a:fillRef idx="0">
            <a:schemeClr val="dk1"/>
          </a:fillRef>
          <a:effectRef idx="0">
            <a:schemeClr val="dk1"/>
          </a:effectRef>
          <a:fontRef idx="minor">
            <a:schemeClr val="tx1"/>
          </a:fontRef>
        </p:style>
      </p:cxnSp>
      <p:sp>
        <p:nvSpPr>
          <p:cNvPr id="19" name="직사각형 18"/>
          <p:cNvSpPr/>
          <p:nvPr/>
        </p:nvSpPr>
        <p:spPr>
          <a:xfrm>
            <a:off x="7615633" y="3789040"/>
            <a:ext cx="1031386" cy="866131"/>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pic>
        <p:nvPicPr>
          <p:cNvPr id="20" name="Picture 4" descr="http://cdn-static.cnet.co.uk/i/product_media/40002360/image2/440x330-samsung-galaxy-s3-fro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911" r="30406"/>
          <a:stretch/>
        </p:blipFill>
        <p:spPr bwMode="auto">
          <a:xfrm>
            <a:off x="6644810" y="3650365"/>
            <a:ext cx="581026" cy="10981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http://www.randomwebsite.com/images/hea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9757"/>
          <a:stretch/>
        </p:blipFill>
        <p:spPr bwMode="auto">
          <a:xfrm>
            <a:off x="7630956" y="3828418"/>
            <a:ext cx="991272" cy="242567"/>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6377084" y="4145117"/>
            <a:ext cx="1116477" cy="2514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smtClean="0">
                <a:latin typeface="Gill Sans MT" pitchFamily="34" charset="0"/>
              </a:rPr>
              <a:t>Request</a:t>
            </a:r>
            <a:endParaRPr lang="ko-KR" altLang="en-US" sz="1400" dirty="0">
              <a:latin typeface="Gill Sans MT" pitchFamily="34" charset="0"/>
            </a:endParaRPr>
          </a:p>
        </p:txBody>
      </p:sp>
      <p:sp>
        <p:nvSpPr>
          <p:cNvPr id="23" name="직사각형 22"/>
          <p:cNvSpPr/>
          <p:nvPr/>
        </p:nvSpPr>
        <p:spPr>
          <a:xfrm>
            <a:off x="1257552" y="4145117"/>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grpSp>
        <p:nvGrpSpPr>
          <p:cNvPr id="24" name="그룹 23"/>
          <p:cNvGrpSpPr/>
          <p:nvPr/>
        </p:nvGrpSpPr>
        <p:grpSpPr>
          <a:xfrm>
            <a:off x="2012074" y="4141879"/>
            <a:ext cx="1857721" cy="254709"/>
            <a:chOff x="2012074" y="4141879"/>
            <a:chExt cx="1857721" cy="254709"/>
          </a:xfrm>
        </p:grpSpPr>
        <p:sp>
          <p:nvSpPr>
            <p:cNvPr id="25" name="직사각형 24"/>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26" name="직사각형 25"/>
            <p:cNvSpPr/>
            <p:nvPr/>
          </p:nvSpPr>
          <p:spPr>
            <a:xfrm>
              <a:off x="3124220" y="4141879"/>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grpSp>
      <p:sp>
        <p:nvSpPr>
          <p:cNvPr id="27" name="폭발 1 26"/>
          <p:cNvSpPr/>
          <p:nvPr/>
        </p:nvSpPr>
        <p:spPr>
          <a:xfrm rot="837969">
            <a:off x="2363397" y="2891809"/>
            <a:ext cx="2085802" cy="1231826"/>
          </a:xfrm>
          <a:prstGeom prst="irregularSeal1">
            <a:avLst/>
          </a:prstGeom>
          <a:solidFill>
            <a:srgbClr val="FFFF00"/>
          </a:solid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600" dirty="0" smtClean="0">
                <a:latin typeface="Gill Sans MT" pitchFamily="34" charset="0"/>
              </a:rPr>
              <a:t>Tunnel TCP Packet</a:t>
            </a:r>
            <a:endParaRPr lang="ko-KR" altLang="en-US" sz="1600" dirty="0">
              <a:latin typeface="Gill Sans MT" pitchFamily="34" charset="0"/>
            </a:endParaRPr>
          </a:p>
        </p:txBody>
      </p:sp>
      <p:grpSp>
        <p:nvGrpSpPr>
          <p:cNvPr id="28" name="그룹 27"/>
          <p:cNvGrpSpPr/>
          <p:nvPr/>
        </p:nvGrpSpPr>
        <p:grpSpPr>
          <a:xfrm>
            <a:off x="4855621" y="3279370"/>
            <a:ext cx="1857721" cy="584775"/>
            <a:chOff x="4787089" y="2794810"/>
            <a:chExt cx="1857721" cy="584775"/>
          </a:xfrm>
        </p:grpSpPr>
        <p:grpSp>
          <p:nvGrpSpPr>
            <p:cNvPr id="29" name="그룹 28"/>
            <p:cNvGrpSpPr/>
            <p:nvPr/>
          </p:nvGrpSpPr>
          <p:grpSpPr>
            <a:xfrm>
              <a:off x="4787089" y="2975390"/>
              <a:ext cx="1857721" cy="254709"/>
              <a:chOff x="2012074" y="4141879"/>
              <a:chExt cx="1857721" cy="254709"/>
            </a:xfrm>
          </p:grpSpPr>
          <p:sp>
            <p:nvSpPr>
              <p:cNvPr id="31" name="직사각형 30"/>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32" name="직사각형 31"/>
              <p:cNvSpPr/>
              <p:nvPr/>
            </p:nvSpPr>
            <p:spPr>
              <a:xfrm>
                <a:off x="3124220" y="4141879"/>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grpSp>
        <p:sp>
          <p:nvSpPr>
            <p:cNvPr id="30" name="직사각형 29"/>
            <p:cNvSpPr/>
            <p:nvPr/>
          </p:nvSpPr>
          <p:spPr>
            <a:xfrm>
              <a:off x="5550667" y="2794810"/>
              <a:ext cx="421910" cy="584775"/>
            </a:xfrm>
            <a:prstGeom prst="rect">
              <a:avLst/>
            </a:prstGeom>
          </p:spPr>
          <p:txBody>
            <a:bodyPr wrap="none">
              <a:spAutoFit/>
            </a:bodyPr>
            <a:lstStyle/>
            <a:p>
              <a:r>
                <a:rPr lang="en-US" altLang="ko-KR" sz="3200" b="1" dirty="0" smtClean="0"/>
                <a:t>$</a:t>
              </a:r>
              <a:endParaRPr lang="ko-KR" altLang="en-US" sz="3200" b="1" dirty="0"/>
            </a:p>
          </p:txBody>
        </p:sp>
      </p:grpSp>
      <p:sp>
        <p:nvSpPr>
          <p:cNvPr id="33" name="직사각형 32"/>
          <p:cNvSpPr/>
          <p:nvPr/>
        </p:nvSpPr>
        <p:spPr>
          <a:xfrm>
            <a:off x="6562534" y="4141879"/>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pic>
        <p:nvPicPr>
          <p:cNvPr id="34" name="Picture 7" descr="http://www.randomwebsite.com/images/hea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431" b="39612"/>
          <a:stretch/>
        </p:blipFill>
        <p:spPr bwMode="auto">
          <a:xfrm>
            <a:off x="7631963" y="4070986"/>
            <a:ext cx="991272" cy="232252"/>
          </a:xfrm>
          <a:prstGeom prst="rect">
            <a:avLst/>
          </a:prstGeom>
          <a:noFill/>
          <a:extLst>
            <a:ext uri="{909E8E84-426E-40DD-AFC4-6F175D3DCCD1}">
              <a14:hiddenFill xmlns:a14="http://schemas.microsoft.com/office/drawing/2010/main">
                <a:solidFill>
                  <a:srgbClr val="FFFFFF"/>
                </a:solidFill>
              </a14:hiddenFill>
            </a:ext>
          </a:extLst>
        </p:spPr>
      </p:pic>
      <p:sp>
        <p:nvSpPr>
          <p:cNvPr id="35" name="직사각형 34"/>
          <p:cNvSpPr/>
          <p:nvPr/>
        </p:nvSpPr>
        <p:spPr>
          <a:xfrm>
            <a:off x="1256619" y="4144888"/>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grpSp>
        <p:nvGrpSpPr>
          <p:cNvPr id="36" name="그룹 35"/>
          <p:cNvGrpSpPr/>
          <p:nvPr/>
        </p:nvGrpSpPr>
        <p:grpSpPr>
          <a:xfrm>
            <a:off x="4831208" y="4140521"/>
            <a:ext cx="1857721" cy="254709"/>
            <a:chOff x="2012074" y="4141879"/>
            <a:chExt cx="1857721" cy="254709"/>
          </a:xfrm>
        </p:grpSpPr>
        <p:sp>
          <p:nvSpPr>
            <p:cNvPr id="37" name="직사각형 36"/>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38" name="직사각형 37"/>
            <p:cNvSpPr/>
            <p:nvPr/>
          </p:nvSpPr>
          <p:spPr>
            <a:xfrm>
              <a:off x="3124220" y="4141879"/>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grpSp>
      <p:grpSp>
        <p:nvGrpSpPr>
          <p:cNvPr id="39" name="그룹 38"/>
          <p:cNvGrpSpPr/>
          <p:nvPr/>
        </p:nvGrpSpPr>
        <p:grpSpPr>
          <a:xfrm>
            <a:off x="2012074" y="4149080"/>
            <a:ext cx="1857721" cy="254709"/>
            <a:chOff x="2012074" y="4141879"/>
            <a:chExt cx="1857721" cy="254709"/>
          </a:xfrm>
        </p:grpSpPr>
        <p:sp>
          <p:nvSpPr>
            <p:cNvPr id="40" name="직사각형 39"/>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41" name="직사각형 40"/>
            <p:cNvSpPr/>
            <p:nvPr/>
          </p:nvSpPr>
          <p:spPr>
            <a:xfrm>
              <a:off x="3124220" y="4141879"/>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grpSp>
      <p:sp>
        <p:nvSpPr>
          <p:cNvPr id="42" name="직사각형 41"/>
          <p:cNvSpPr/>
          <p:nvPr/>
        </p:nvSpPr>
        <p:spPr>
          <a:xfrm>
            <a:off x="6562533" y="4144888"/>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pic>
        <p:nvPicPr>
          <p:cNvPr id="43" name="Picture 7" descr="http://www.randomwebsite.com/images/hea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660"/>
          <a:stretch/>
        </p:blipFill>
        <p:spPr bwMode="auto">
          <a:xfrm>
            <a:off x="7627146" y="4293697"/>
            <a:ext cx="991272" cy="323548"/>
          </a:xfrm>
          <a:prstGeom prst="rect">
            <a:avLst/>
          </a:prstGeom>
          <a:noFill/>
          <a:extLst>
            <a:ext uri="{909E8E84-426E-40DD-AFC4-6F175D3DCCD1}">
              <a14:hiddenFill xmlns:a14="http://schemas.microsoft.com/office/drawing/2010/main">
                <a:solidFill>
                  <a:srgbClr val="FFFFFF"/>
                </a:solidFill>
              </a14:hiddenFill>
            </a:ext>
          </a:extLst>
        </p:spPr>
      </p:pic>
      <p:sp>
        <p:nvSpPr>
          <p:cNvPr id="44" name="직사각형 43"/>
          <p:cNvSpPr/>
          <p:nvPr/>
        </p:nvSpPr>
        <p:spPr>
          <a:xfrm>
            <a:off x="1258879" y="4153808"/>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nvGrpSpPr>
          <p:cNvPr id="45" name="그룹 44"/>
          <p:cNvGrpSpPr/>
          <p:nvPr/>
        </p:nvGrpSpPr>
        <p:grpSpPr>
          <a:xfrm>
            <a:off x="4828799" y="4145652"/>
            <a:ext cx="1857721" cy="254709"/>
            <a:chOff x="2012074" y="4141879"/>
            <a:chExt cx="1857721" cy="254709"/>
          </a:xfrm>
        </p:grpSpPr>
        <p:sp>
          <p:nvSpPr>
            <p:cNvPr id="46" name="직사각형 45"/>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47" name="직사각형 46"/>
            <p:cNvSpPr/>
            <p:nvPr/>
          </p:nvSpPr>
          <p:spPr>
            <a:xfrm>
              <a:off x="3124220" y="4141879"/>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sp>
        <p:nvSpPr>
          <p:cNvPr id="48" name="직사각형 47"/>
          <p:cNvSpPr/>
          <p:nvPr/>
        </p:nvSpPr>
        <p:spPr>
          <a:xfrm>
            <a:off x="6562532" y="4146759"/>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nvGrpSpPr>
          <p:cNvPr id="49" name="그룹 48"/>
          <p:cNvGrpSpPr/>
          <p:nvPr/>
        </p:nvGrpSpPr>
        <p:grpSpPr>
          <a:xfrm>
            <a:off x="2014384" y="4144888"/>
            <a:ext cx="1857721" cy="254709"/>
            <a:chOff x="2012074" y="4141879"/>
            <a:chExt cx="1857721" cy="254709"/>
          </a:xfrm>
        </p:grpSpPr>
        <p:sp>
          <p:nvSpPr>
            <p:cNvPr id="50" name="직사각형 49"/>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51" name="직사각형 50"/>
            <p:cNvSpPr/>
            <p:nvPr/>
          </p:nvSpPr>
          <p:spPr>
            <a:xfrm>
              <a:off x="3124220" y="4141879"/>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spTree>
    <p:extLst>
      <p:ext uri="{BB962C8B-B14F-4D97-AF65-F5344CB8AC3E}">
        <p14:creationId xmlns:p14="http://schemas.microsoft.com/office/powerpoint/2010/main" val="2475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3.33333E-6 4.81481E-6 L -0.58125 0.00324 " pathEditMode="relative" rAng="0" ptsTypes="AA">
                                      <p:cBhvr>
                                        <p:cTn id="10" dur="2000" fill="hold"/>
                                        <p:tgtEl>
                                          <p:spTgt spid="22"/>
                                        </p:tgtEl>
                                        <p:attrNameLst>
                                          <p:attrName>ppt_x</p:attrName>
                                          <p:attrName>ppt_y</p:attrName>
                                        </p:attrNameLst>
                                      </p:cBhvr>
                                      <p:rCtr x="-29063" y="162"/>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0" presetClass="path" presetSubtype="0" accel="50000" decel="50000" fill="hold" grpId="1" nodeType="withEffect">
                                  <p:stCondLst>
                                    <p:cond delay="0"/>
                                  </p:stCondLst>
                                  <p:childTnLst>
                                    <p:animMotion origin="layout" path="M -3.33333E-6 4.07407E-6 L 0.14966 4.07407E-6 " pathEditMode="relative" rAng="0" ptsTypes="AA">
                                      <p:cBhvr>
                                        <p:cTn id="21" dur="2000" fill="hold"/>
                                        <p:tgtEl>
                                          <p:spTgt spid="23"/>
                                        </p:tgtEl>
                                        <p:attrNameLst>
                                          <p:attrName>ppt_x</p:attrName>
                                          <p:attrName>ppt_y</p:attrName>
                                        </p:attrNameLst>
                                      </p:cBhvr>
                                      <p:rCtr x="7483" y="0"/>
                                    </p:animMotion>
                                  </p:childTnLst>
                                </p:cTn>
                              </p:par>
                            </p:childTnLst>
                          </p:cTn>
                        </p:par>
                        <p:par>
                          <p:cTn id="22" fill="hold">
                            <p:stCondLst>
                              <p:cond delay="2000"/>
                            </p:stCondLst>
                            <p:childTnLst>
                              <p:par>
                                <p:cTn id="23" presetID="1" presetClass="exit" presetSubtype="0" fill="hold" grpId="2" nodeType="after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2500"/>
                            </p:stCondLst>
                            <p:childTnLst>
                              <p:par>
                                <p:cTn id="33" presetID="0" presetClass="path" presetSubtype="0" accel="50000" decel="50000" fill="hold" nodeType="afterEffect">
                                  <p:stCondLst>
                                    <p:cond delay="0"/>
                                  </p:stCondLst>
                                  <p:childTnLst>
                                    <p:animMotion origin="layout" path="M -5E-6 4.07407E-6 L 0.3099 0.00023 " pathEditMode="relative" ptsTypes="AA">
                                      <p:cBhvr>
                                        <p:cTn id="34" dur="2000" fill="hold"/>
                                        <p:tgtEl>
                                          <p:spTgt spid="24"/>
                                        </p:tgtEl>
                                        <p:attrNameLst>
                                          <p:attrName>ppt_x</p:attrName>
                                          <p:attrName>ppt_y</p:attrName>
                                        </p:attrNameLst>
                                      </p:cBhvr>
                                    </p:animMotion>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0" presetClass="path" presetSubtype="0" accel="50000" decel="50000" fill="hold" nodeType="withEffect">
                                  <p:stCondLst>
                                    <p:cond delay="0"/>
                                  </p:stCondLst>
                                  <p:childTnLst>
                                    <p:animMotion origin="layout" path="M 0.3099 0.00023 L 0.4375 0.00046 " pathEditMode="relative" ptsTypes="AA">
                                      <p:cBhvr>
                                        <p:cTn id="40" dur="2000" fill="hold"/>
                                        <p:tgtEl>
                                          <p:spTgt spid="24"/>
                                        </p:tgtEl>
                                        <p:attrNameLst>
                                          <p:attrName>ppt_x</p:attrName>
                                          <p:attrName>ppt_y</p:attrName>
                                        </p:attrNameLst>
                                      </p:cBhvr>
                                    </p:animMotion>
                                  </p:childTnLst>
                                </p:cTn>
                              </p:par>
                            </p:childTnLst>
                          </p:cTn>
                        </p:par>
                        <p:par>
                          <p:cTn id="41" fill="hold">
                            <p:stCondLst>
                              <p:cond delay="6500"/>
                            </p:stCondLst>
                            <p:childTnLst>
                              <p:par>
                                <p:cTn id="42" presetID="10" presetClass="exit" presetSubtype="0" fill="hold" nodeType="after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7000"/>
                            </p:stCondLst>
                            <p:childTnLst>
                              <p:par>
                                <p:cTn id="49" presetID="0" presetClass="path" presetSubtype="0" accel="50000" decel="50000" fill="hold" grpId="1" nodeType="afterEffect">
                                  <p:stCondLst>
                                    <p:cond delay="0"/>
                                  </p:stCondLst>
                                  <p:childTnLst>
                                    <p:animMotion origin="layout" path="M 0 0 L 0.13003 0.00116 " pathEditMode="relative" ptsTypes="AA">
                                      <p:cBhvr>
                                        <p:cTn id="50" dur="2000" fill="hold"/>
                                        <p:tgtEl>
                                          <p:spTgt spid="33"/>
                                        </p:tgtEl>
                                        <p:attrNameLst>
                                          <p:attrName>ppt_x</p:attrName>
                                          <p:attrName>ppt_y</p:attrName>
                                        </p:attrNameLst>
                                      </p:cBhvr>
                                    </p:animMotion>
                                  </p:childTnLst>
                                </p:cTn>
                              </p:par>
                            </p:childTnLst>
                          </p:cTn>
                        </p:par>
                        <p:par>
                          <p:cTn id="51" fill="hold">
                            <p:stCondLst>
                              <p:cond delay="9000"/>
                            </p:stCondLst>
                            <p:childTnLst>
                              <p:par>
                                <p:cTn id="52" presetID="10" presetClass="exit" presetSubtype="0" fill="hold" grpId="2" nodeType="after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9500"/>
                            </p:stCondLst>
                            <p:childTnLst>
                              <p:par>
                                <p:cTn id="59" presetID="10" presetClass="entr" presetSubtype="0"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0" presetClass="path" presetSubtype="0" accel="50000" decel="50000" fill="hold" grpId="1" nodeType="withEffect">
                                  <p:stCondLst>
                                    <p:cond delay="0"/>
                                  </p:stCondLst>
                                  <p:childTnLst>
                                    <p:animMotion origin="layout" path="M -3.33333E-6 4.07407E-6 L 0.14966 4.07407E-6 " pathEditMode="relative" rAng="0" ptsTypes="AA">
                                      <p:cBhvr>
                                        <p:cTn id="63" dur="2000" fill="hold"/>
                                        <p:tgtEl>
                                          <p:spTgt spid="35"/>
                                        </p:tgtEl>
                                        <p:attrNameLst>
                                          <p:attrName>ppt_x</p:attrName>
                                          <p:attrName>ppt_y</p:attrName>
                                        </p:attrNameLst>
                                      </p:cBhvr>
                                      <p:rCtr x="7483" y="0"/>
                                    </p:animMotion>
                                  </p:childTnLst>
                                </p:cTn>
                              </p:par>
                            </p:childTnLst>
                          </p:cTn>
                        </p:par>
                        <p:par>
                          <p:cTn id="64" fill="hold">
                            <p:stCondLst>
                              <p:cond delay="11500"/>
                            </p:stCondLst>
                            <p:childTnLst>
                              <p:par>
                                <p:cTn id="65" presetID="1" presetClass="exit" presetSubtype="0" fill="hold" grpId="2" nodeType="afterEffect">
                                  <p:stCondLst>
                                    <p:cond delay="0"/>
                                  </p:stCondLst>
                                  <p:childTnLst>
                                    <p:set>
                                      <p:cBhvr>
                                        <p:cTn id="66" dur="1" fill="hold">
                                          <p:stCondLst>
                                            <p:cond delay="0"/>
                                          </p:stCondLst>
                                        </p:cTn>
                                        <p:tgtEl>
                                          <p:spTgt spid="35"/>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par>
                          <p:cTn id="70" fill="hold">
                            <p:stCondLst>
                              <p:cond delay="12000"/>
                            </p:stCondLst>
                            <p:childTnLst>
                              <p:par>
                                <p:cTn id="71" presetID="0" presetClass="path" presetSubtype="0" accel="50000" decel="50000" fill="hold" nodeType="afterEffect">
                                  <p:stCondLst>
                                    <p:cond delay="0"/>
                                  </p:stCondLst>
                                  <p:childTnLst>
                                    <p:animMotion origin="layout" path="M -5E-6 4.07407E-6 L 0.3099 0.00023 " pathEditMode="relative" ptsTypes="AA">
                                      <p:cBhvr>
                                        <p:cTn id="72" dur="2000" fill="hold"/>
                                        <p:tgtEl>
                                          <p:spTgt spid="39"/>
                                        </p:tgtEl>
                                        <p:attrNameLst>
                                          <p:attrName>ppt_x</p:attrName>
                                          <p:attrName>ppt_y</p:attrName>
                                        </p:attrNameLst>
                                      </p:cBhvr>
                                    </p:animMotion>
                                  </p:childTnLst>
                                </p:cTn>
                              </p:par>
                            </p:childTnLst>
                          </p:cTn>
                        </p:par>
                        <p:par>
                          <p:cTn id="73" fill="hold">
                            <p:stCondLst>
                              <p:cond delay="14000"/>
                            </p:stCondLst>
                            <p:childTnLst>
                              <p:par>
                                <p:cTn id="74" presetID="10"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par>
                          <p:cTn id="77" fill="hold">
                            <p:stCondLst>
                              <p:cond delay="14500"/>
                            </p:stCondLst>
                            <p:childTnLst>
                              <p:par>
                                <p:cTn id="78" presetID="2" presetClass="exit" presetSubtype="4" fill="hold" nodeType="afterEffect">
                                  <p:stCondLst>
                                    <p:cond delay="0"/>
                                  </p:stCondLst>
                                  <p:childTnLst>
                                    <p:anim calcmode="lin" valueType="num">
                                      <p:cBhvr additive="base">
                                        <p:cTn id="79" dur="500"/>
                                        <p:tgtEl>
                                          <p:spTgt spid="36"/>
                                        </p:tgtEl>
                                        <p:attrNameLst>
                                          <p:attrName>ppt_x</p:attrName>
                                        </p:attrNameLst>
                                      </p:cBhvr>
                                      <p:tavLst>
                                        <p:tav tm="0">
                                          <p:val>
                                            <p:strVal val="ppt_x"/>
                                          </p:val>
                                        </p:tav>
                                        <p:tav tm="100000">
                                          <p:val>
                                            <p:strVal val="ppt_x"/>
                                          </p:val>
                                        </p:tav>
                                      </p:tavLst>
                                    </p:anim>
                                    <p:anim calcmode="lin" valueType="num">
                                      <p:cBhvr additive="base">
                                        <p:cTn id="80" dur="500"/>
                                        <p:tgtEl>
                                          <p:spTgt spid="36"/>
                                        </p:tgtEl>
                                        <p:attrNameLst>
                                          <p:attrName>ppt_y</p:attrName>
                                        </p:attrNameLst>
                                      </p:cBhvr>
                                      <p:tavLst>
                                        <p:tav tm="0">
                                          <p:val>
                                            <p:strVal val="ppt_y"/>
                                          </p:val>
                                        </p:tav>
                                        <p:tav tm="100000">
                                          <p:val>
                                            <p:strVal val="1+ppt_h/2"/>
                                          </p:val>
                                        </p:tav>
                                      </p:tavLst>
                                    </p:anim>
                                    <p:set>
                                      <p:cBhvr>
                                        <p:cTn id="81" dur="1" fill="hold">
                                          <p:stCondLst>
                                            <p:cond delay="499"/>
                                          </p:stCondLst>
                                        </p:cTn>
                                        <p:tgtEl>
                                          <p:spTgt spid="36"/>
                                        </p:tgtEl>
                                        <p:attrNameLst>
                                          <p:attrName>style.visibility</p:attrName>
                                        </p:attrNameLst>
                                      </p:cBhvr>
                                      <p:to>
                                        <p:strVal val="hidden"/>
                                      </p:to>
                                    </p:set>
                                  </p:childTnLst>
                                </p:cTn>
                              </p:par>
                              <p:par>
                                <p:cTn id="82" presetID="0" presetClass="path" presetSubtype="0" accel="50000" decel="50000" fill="hold" nodeType="withEffect">
                                  <p:stCondLst>
                                    <p:cond delay="0"/>
                                  </p:stCondLst>
                                  <p:childTnLst>
                                    <p:animMotion origin="layout" path="M 0.3099 0.00023 L 0.4375 0.00046 " pathEditMode="relative" ptsTypes="AA">
                                      <p:cBhvr>
                                        <p:cTn id="83" dur="2000" fill="hold"/>
                                        <p:tgtEl>
                                          <p:spTgt spid="39"/>
                                        </p:tgtEl>
                                        <p:attrNameLst>
                                          <p:attrName>ppt_x</p:attrName>
                                          <p:attrName>ppt_y</p:attrName>
                                        </p:attrNameLst>
                                      </p:cBhvr>
                                    </p:animMotion>
                                  </p:childTnLst>
                                </p:cTn>
                              </p:par>
                            </p:childTnLst>
                          </p:cTn>
                        </p:par>
                        <p:par>
                          <p:cTn id="84" fill="hold">
                            <p:stCondLst>
                              <p:cond delay="16500"/>
                            </p:stCondLst>
                            <p:childTnLst>
                              <p:par>
                                <p:cTn id="85" presetID="10" presetClass="exit" presetSubtype="0" fill="hold" nodeType="after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childTnLst>
                          </p:cTn>
                        </p:par>
                        <p:par>
                          <p:cTn id="91" fill="hold">
                            <p:stCondLst>
                              <p:cond delay="17000"/>
                            </p:stCondLst>
                            <p:childTnLst>
                              <p:par>
                                <p:cTn id="92" presetID="0" presetClass="path" presetSubtype="0" accel="50000" decel="50000" fill="hold" grpId="1" nodeType="afterEffect">
                                  <p:stCondLst>
                                    <p:cond delay="0"/>
                                  </p:stCondLst>
                                  <p:childTnLst>
                                    <p:animMotion origin="layout" path="M 0 0 L 0.13003 0.00116 " pathEditMode="relative" ptsTypes="AA">
                                      <p:cBhvr>
                                        <p:cTn id="93" dur="2000" fill="hold"/>
                                        <p:tgtEl>
                                          <p:spTgt spid="42"/>
                                        </p:tgtEl>
                                        <p:attrNameLst>
                                          <p:attrName>ppt_x</p:attrName>
                                          <p:attrName>ppt_y</p:attrName>
                                        </p:attrNameLst>
                                      </p:cBhvr>
                                    </p:animMotion>
                                  </p:childTnLst>
                                </p:cTn>
                              </p:par>
                            </p:childTnLst>
                          </p:cTn>
                        </p:par>
                        <p:par>
                          <p:cTn id="94" fill="hold">
                            <p:stCondLst>
                              <p:cond delay="19000"/>
                            </p:stCondLst>
                            <p:childTnLst>
                              <p:par>
                                <p:cTn id="95" presetID="10" presetClass="exit" presetSubtype="0" fill="hold" grpId="2" nodeType="afterEffect">
                                  <p:stCondLst>
                                    <p:cond delay="0"/>
                                  </p:stCondLst>
                                  <p:childTnLst>
                                    <p:animEffect transition="out" filter="fade">
                                      <p:cBhvr>
                                        <p:cTn id="96" dur="500"/>
                                        <p:tgtEl>
                                          <p:spTgt spid="42"/>
                                        </p:tgtEl>
                                      </p:cBhvr>
                                    </p:animEffect>
                                    <p:set>
                                      <p:cBhvr>
                                        <p:cTn id="97" dur="1" fill="hold">
                                          <p:stCondLst>
                                            <p:cond delay="499"/>
                                          </p:stCondLst>
                                        </p:cTn>
                                        <p:tgtEl>
                                          <p:spTgt spid="42"/>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childTnLst>
                          </p:cTn>
                        </p:par>
                        <p:par>
                          <p:cTn id="101" fill="hold">
                            <p:stCondLst>
                              <p:cond delay="19500"/>
                            </p:stCondLst>
                            <p:childTnLst>
                              <p:par>
                                <p:cTn id="102" presetID="10" presetClass="entr" presetSubtype="0" fill="hold" grpId="0" nodeType="after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500"/>
                                        <p:tgtEl>
                                          <p:spTgt spid="44"/>
                                        </p:tgtEl>
                                      </p:cBhvr>
                                    </p:animEffect>
                                  </p:childTnLst>
                                </p:cTn>
                              </p:par>
                              <p:par>
                                <p:cTn id="105" presetID="0" presetClass="path" presetSubtype="0" accel="50000" decel="50000" fill="hold" grpId="1" nodeType="withEffect">
                                  <p:stCondLst>
                                    <p:cond delay="0"/>
                                  </p:stCondLst>
                                  <p:childTnLst>
                                    <p:animMotion origin="layout" path="M -3.33333E-6 4.07407E-6 L 0.14966 4.07407E-6 " pathEditMode="relative" rAng="0" ptsTypes="AA">
                                      <p:cBhvr>
                                        <p:cTn id="106" dur="2000" fill="hold"/>
                                        <p:tgtEl>
                                          <p:spTgt spid="44"/>
                                        </p:tgtEl>
                                        <p:attrNameLst>
                                          <p:attrName>ppt_x</p:attrName>
                                          <p:attrName>ppt_y</p:attrName>
                                        </p:attrNameLst>
                                      </p:cBhvr>
                                      <p:rCtr x="7483" y="0"/>
                                    </p:animMotion>
                                  </p:childTnLst>
                                </p:cTn>
                              </p:par>
                            </p:childTnLst>
                          </p:cTn>
                        </p:par>
                        <p:par>
                          <p:cTn id="107" fill="hold">
                            <p:stCondLst>
                              <p:cond delay="21500"/>
                            </p:stCondLst>
                            <p:childTnLst>
                              <p:par>
                                <p:cTn id="108" presetID="1" presetClass="exit" presetSubtype="0" fill="hold" grpId="2" nodeType="afterEffect">
                                  <p:stCondLst>
                                    <p:cond delay="0"/>
                                  </p:stCondLst>
                                  <p:childTnLst>
                                    <p:set>
                                      <p:cBhvr>
                                        <p:cTn id="109" dur="1" fill="hold">
                                          <p:stCondLst>
                                            <p:cond delay="0"/>
                                          </p:stCondLst>
                                        </p:cTn>
                                        <p:tgtEl>
                                          <p:spTgt spid="44"/>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par>
                          <p:cTn id="113" fill="hold">
                            <p:stCondLst>
                              <p:cond delay="22000"/>
                            </p:stCondLst>
                            <p:childTnLst>
                              <p:par>
                                <p:cTn id="114" presetID="0" presetClass="path" presetSubtype="0" accel="50000" decel="50000" fill="hold" nodeType="afterEffect">
                                  <p:stCondLst>
                                    <p:cond delay="0"/>
                                  </p:stCondLst>
                                  <p:childTnLst>
                                    <p:animMotion origin="layout" path="M -5E-6 4.07407E-6 L 0.3099 0.00023 " pathEditMode="relative" ptsTypes="AA">
                                      <p:cBhvr>
                                        <p:cTn id="115" dur="2000" fill="hold"/>
                                        <p:tgtEl>
                                          <p:spTgt spid="49"/>
                                        </p:tgtEl>
                                        <p:attrNameLst>
                                          <p:attrName>ppt_x</p:attrName>
                                          <p:attrName>ppt_y</p:attrName>
                                        </p:attrNameLst>
                                      </p:cBhvr>
                                    </p:animMotion>
                                  </p:childTnLst>
                                </p:cTn>
                              </p:par>
                            </p:childTnLst>
                          </p:cTn>
                        </p:par>
                        <p:par>
                          <p:cTn id="116" fill="hold">
                            <p:stCondLst>
                              <p:cond delay="24000"/>
                            </p:stCondLst>
                            <p:childTnLst>
                              <p:par>
                                <p:cTn id="117" presetID="10" presetClass="entr" presetSubtype="0" fill="hold"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par>
                          <p:cTn id="120" fill="hold">
                            <p:stCondLst>
                              <p:cond delay="24500"/>
                            </p:stCondLst>
                            <p:childTnLst>
                              <p:par>
                                <p:cTn id="121" presetID="2" presetClass="exit" presetSubtype="4" fill="hold" nodeType="after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0" presetClass="path" presetSubtype="0" accel="50000" decel="50000" fill="hold" nodeType="withEffect">
                                  <p:stCondLst>
                                    <p:cond delay="0"/>
                                  </p:stCondLst>
                                  <p:childTnLst>
                                    <p:animMotion origin="layout" path="M 0.3099 0.00023 L 0.4375 0.00046 " pathEditMode="relative" ptsTypes="AA">
                                      <p:cBhvr>
                                        <p:cTn id="126" dur="2000" fill="hold"/>
                                        <p:tgtEl>
                                          <p:spTgt spid="49"/>
                                        </p:tgtEl>
                                        <p:attrNameLst>
                                          <p:attrName>ppt_x</p:attrName>
                                          <p:attrName>ppt_y</p:attrName>
                                        </p:attrNameLst>
                                      </p:cBhvr>
                                    </p:animMotion>
                                  </p:childTnLst>
                                </p:cTn>
                              </p:par>
                            </p:childTnLst>
                          </p:cTn>
                        </p:par>
                        <p:par>
                          <p:cTn id="127" fill="hold">
                            <p:stCondLst>
                              <p:cond delay="26500"/>
                            </p:stCondLst>
                            <p:childTnLst>
                              <p:par>
                                <p:cTn id="128" presetID="10" presetClass="exit" presetSubtype="0" fill="hold" nodeType="after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childTnLst>
                          </p:cTn>
                        </p:par>
                        <p:par>
                          <p:cTn id="134" fill="hold">
                            <p:stCondLst>
                              <p:cond delay="27000"/>
                            </p:stCondLst>
                            <p:childTnLst>
                              <p:par>
                                <p:cTn id="135" presetID="0" presetClass="path" presetSubtype="0" accel="50000" decel="50000" fill="hold" grpId="1" nodeType="afterEffect">
                                  <p:stCondLst>
                                    <p:cond delay="0"/>
                                  </p:stCondLst>
                                  <p:childTnLst>
                                    <p:animMotion origin="layout" path="M 0 0 L 0.13003 0.00116 " pathEditMode="relative" ptsTypes="AA">
                                      <p:cBhvr>
                                        <p:cTn id="136" dur="2000" fill="hold"/>
                                        <p:tgtEl>
                                          <p:spTgt spid="48"/>
                                        </p:tgtEl>
                                        <p:attrNameLst>
                                          <p:attrName>ppt_x</p:attrName>
                                          <p:attrName>ppt_y</p:attrName>
                                        </p:attrNameLst>
                                      </p:cBhvr>
                                    </p:animMotion>
                                  </p:childTnLst>
                                </p:cTn>
                              </p:par>
                            </p:childTnLst>
                          </p:cTn>
                        </p:par>
                        <p:par>
                          <p:cTn id="137" fill="hold">
                            <p:stCondLst>
                              <p:cond delay="29000"/>
                            </p:stCondLst>
                            <p:childTnLst>
                              <p:par>
                                <p:cTn id="138" presetID="10" presetClass="exit" presetSubtype="0" fill="hold" grpId="2" nodeType="afterEffect">
                                  <p:stCondLst>
                                    <p:cond delay="0"/>
                                  </p:stCondLst>
                                  <p:childTnLst>
                                    <p:animEffect transition="out" filter="fade">
                                      <p:cBhvr>
                                        <p:cTn id="139" dur="500"/>
                                        <p:tgtEl>
                                          <p:spTgt spid="48"/>
                                        </p:tgtEl>
                                      </p:cBhvr>
                                    </p:animEffect>
                                    <p:set>
                                      <p:cBhvr>
                                        <p:cTn id="140" dur="1" fill="hold">
                                          <p:stCondLst>
                                            <p:cond delay="499"/>
                                          </p:stCondLst>
                                        </p:cTn>
                                        <p:tgtEl>
                                          <p:spTgt spid="48"/>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fade">
                                      <p:cBhvr>
                                        <p:cTn id="1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3" grpId="0" animBg="1"/>
      <p:bldP spid="23" grpId="1" animBg="1"/>
      <p:bldP spid="23" grpId="2" animBg="1"/>
      <p:bldP spid="27" grpId="0" animBg="1"/>
      <p:bldP spid="33" grpId="0" animBg="1"/>
      <p:bldP spid="33" grpId="1" animBg="1"/>
      <p:bldP spid="33" grpId="2" animBg="1"/>
      <p:bldP spid="35" grpId="0" animBg="1"/>
      <p:bldP spid="35" grpId="1" animBg="1"/>
      <p:bldP spid="35" grpId="2" animBg="1"/>
      <p:bldP spid="42" grpId="0" animBg="1"/>
      <p:bldP spid="42" grpId="1" animBg="1"/>
      <p:bldP spid="42" grpId="2" animBg="1"/>
      <p:bldP spid="44" grpId="0" animBg="1"/>
      <p:bldP spid="44" grpId="1" animBg="1"/>
      <p:bldP spid="44" grpId="2" animBg="1"/>
      <p:bldP spid="48" grpId="0" animBg="1"/>
      <p:bldP spid="48" grpId="1" animBg="1"/>
      <p:bldP spid="48"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Free-riding Attack Architecture</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16</a:t>
            </a:fld>
            <a:endParaRPr lang="ko-KR" altLang="en-US"/>
          </a:p>
        </p:txBody>
      </p:sp>
      <p:sp>
        <p:nvSpPr>
          <p:cNvPr id="6" name="직사각형 5"/>
          <p:cNvSpPr/>
          <p:nvPr/>
        </p:nvSpPr>
        <p:spPr>
          <a:xfrm>
            <a:off x="466420" y="1988840"/>
            <a:ext cx="3168352" cy="3953012"/>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Times New Roman" pitchFamily="18" charset="0"/>
              <a:cs typeface="Times New Roman" pitchFamily="18" charset="0"/>
            </a:endParaRPr>
          </a:p>
        </p:txBody>
      </p:sp>
      <p:sp>
        <p:nvSpPr>
          <p:cNvPr id="7" name="직사각형 6"/>
          <p:cNvSpPr/>
          <p:nvPr/>
        </p:nvSpPr>
        <p:spPr>
          <a:xfrm>
            <a:off x="466419" y="2040985"/>
            <a:ext cx="3168353" cy="34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smtClean="0">
                <a:solidFill>
                  <a:schemeClr val="tx1"/>
                </a:solidFill>
                <a:latin typeface="Times New Roman" pitchFamily="18" charset="0"/>
                <a:cs typeface="Times New Roman" pitchFamily="18" charset="0"/>
              </a:rPr>
              <a:t>User Equipment</a:t>
            </a:r>
            <a:endParaRPr lang="ko-KR" altLang="en-US" sz="1400" b="1" dirty="0">
              <a:solidFill>
                <a:schemeClr val="tx1"/>
              </a:solidFill>
              <a:latin typeface="Times New Roman" pitchFamily="18" charset="0"/>
              <a:cs typeface="Times New Roman" pitchFamily="18" charset="0"/>
            </a:endParaRPr>
          </a:p>
        </p:txBody>
      </p:sp>
      <p:sp>
        <p:nvSpPr>
          <p:cNvPr id="8" name="모서리가 둥근 직사각형 7"/>
          <p:cNvSpPr/>
          <p:nvPr/>
        </p:nvSpPr>
        <p:spPr>
          <a:xfrm>
            <a:off x="600910" y="2514043"/>
            <a:ext cx="2883023" cy="33146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Application</a:t>
            </a:r>
            <a:endParaRPr lang="ko-KR" altLang="en-US" dirty="0">
              <a:latin typeface="Times New Roman" pitchFamily="18" charset="0"/>
              <a:cs typeface="Times New Roman" pitchFamily="18" charset="0"/>
            </a:endParaRPr>
          </a:p>
        </p:txBody>
      </p:sp>
      <p:sp>
        <p:nvSpPr>
          <p:cNvPr id="9" name="직사각형 8"/>
          <p:cNvSpPr/>
          <p:nvPr/>
        </p:nvSpPr>
        <p:spPr>
          <a:xfrm>
            <a:off x="600910" y="3437895"/>
            <a:ext cx="288302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latin typeface="Times New Roman" pitchFamily="18" charset="0"/>
                <a:cs typeface="Times New Roman" pitchFamily="18" charset="0"/>
              </a:rPr>
              <a:t>t</a:t>
            </a:r>
            <a:r>
              <a:rPr lang="en-US" altLang="ko-KR" dirty="0" smtClean="0">
                <a:latin typeface="Times New Roman" pitchFamily="18" charset="0"/>
                <a:cs typeface="Times New Roman" pitchFamily="18" charset="0"/>
              </a:rPr>
              <a:t>un0</a:t>
            </a:r>
            <a:endParaRPr lang="ko-KR" altLang="en-US" dirty="0">
              <a:latin typeface="Times New Roman" pitchFamily="18" charset="0"/>
              <a:cs typeface="Times New Roman" pitchFamily="18" charset="0"/>
            </a:endParaRPr>
          </a:p>
        </p:txBody>
      </p:sp>
      <p:cxnSp>
        <p:nvCxnSpPr>
          <p:cNvPr id="10" name="직선 화살표 연결선 9"/>
          <p:cNvCxnSpPr>
            <a:stCxn id="8" idx="2"/>
            <a:endCxn id="9" idx="0"/>
          </p:cNvCxnSpPr>
          <p:nvPr/>
        </p:nvCxnSpPr>
        <p:spPr>
          <a:xfrm>
            <a:off x="2042422" y="2845505"/>
            <a:ext cx="0" cy="59239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직사각형 10"/>
          <p:cNvSpPr/>
          <p:nvPr/>
        </p:nvSpPr>
        <p:spPr>
          <a:xfrm>
            <a:off x="600910" y="4302419"/>
            <a:ext cx="2883023" cy="48730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Vtund</a:t>
            </a:r>
            <a:r>
              <a:rPr lang="en-US" altLang="ko-KR" dirty="0" smtClean="0">
                <a:latin typeface="Times New Roman" pitchFamily="18" charset="0"/>
                <a:cs typeface="Times New Roman" pitchFamily="18" charset="0"/>
              </a:rPr>
              <a:t> Client</a:t>
            </a:r>
            <a:endParaRPr lang="ko-KR" altLang="en-US" dirty="0">
              <a:latin typeface="Times New Roman" pitchFamily="18" charset="0"/>
              <a:cs typeface="Times New Roman" pitchFamily="18" charset="0"/>
            </a:endParaRPr>
          </a:p>
        </p:txBody>
      </p:sp>
      <p:cxnSp>
        <p:nvCxnSpPr>
          <p:cNvPr id="12" name="직선 화살표 연결선 11"/>
          <p:cNvCxnSpPr>
            <a:stCxn id="9" idx="2"/>
            <a:endCxn id="11" idx="0"/>
          </p:cNvCxnSpPr>
          <p:nvPr/>
        </p:nvCxnSpPr>
        <p:spPr>
          <a:xfrm>
            <a:off x="2042422" y="3697352"/>
            <a:ext cx="0" cy="60506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nvGrpSpPr>
          <p:cNvPr id="13" name="그룹 12"/>
          <p:cNvGrpSpPr/>
          <p:nvPr/>
        </p:nvGrpSpPr>
        <p:grpSpPr>
          <a:xfrm>
            <a:off x="994858" y="2996322"/>
            <a:ext cx="2109543" cy="259458"/>
            <a:chOff x="1189189" y="676994"/>
            <a:chExt cx="2109543" cy="259458"/>
          </a:xfrm>
        </p:grpSpPr>
        <p:sp>
          <p:nvSpPr>
            <p:cNvPr id="14" name="직사각형 13"/>
            <p:cNvSpPr/>
            <p:nvPr/>
          </p:nvSpPr>
          <p:spPr>
            <a:xfrm>
              <a:off x="1189189" y="676995"/>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A</a:t>
              </a:r>
              <a:endParaRPr lang="ko-KR" altLang="en-US" dirty="0">
                <a:latin typeface="Times New Roman" pitchFamily="18" charset="0"/>
                <a:cs typeface="Times New Roman" pitchFamily="18" charset="0"/>
              </a:endParaRPr>
            </a:p>
          </p:txBody>
        </p:sp>
        <p:sp>
          <p:nvSpPr>
            <p:cNvPr id="15" name="직사각형 14"/>
            <p:cNvSpPr/>
            <p:nvPr/>
          </p:nvSpPr>
          <p:spPr>
            <a:xfrm>
              <a:off x="1892370"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B</a:t>
              </a:r>
              <a:endParaRPr lang="ko-KR" altLang="en-US" dirty="0">
                <a:latin typeface="Times New Roman" pitchFamily="18" charset="0"/>
                <a:cs typeface="Times New Roman" pitchFamily="18" charset="0"/>
              </a:endParaRPr>
            </a:p>
          </p:txBody>
        </p:sp>
        <p:sp>
          <p:nvSpPr>
            <p:cNvPr id="16" name="직사각형 15"/>
            <p:cNvSpPr/>
            <p:nvPr/>
          </p:nvSpPr>
          <p:spPr>
            <a:xfrm>
              <a:off x="2595551"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C</a:t>
              </a:r>
              <a:endParaRPr lang="ko-KR" altLang="en-US" dirty="0">
                <a:latin typeface="Times New Roman" pitchFamily="18" charset="0"/>
                <a:cs typeface="Times New Roman" pitchFamily="18" charset="0"/>
              </a:endParaRPr>
            </a:p>
          </p:txBody>
        </p:sp>
      </p:grpSp>
      <p:grpSp>
        <p:nvGrpSpPr>
          <p:cNvPr id="17" name="그룹 16"/>
          <p:cNvGrpSpPr/>
          <p:nvPr/>
        </p:nvGrpSpPr>
        <p:grpSpPr>
          <a:xfrm>
            <a:off x="994858" y="3829236"/>
            <a:ext cx="2109543" cy="259458"/>
            <a:chOff x="1189189" y="676994"/>
            <a:chExt cx="2109543" cy="259458"/>
          </a:xfrm>
        </p:grpSpPr>
        <p:sp>
          <p:nvSpPr>
            <p:cNvPr id="18" name="직사각형 17"/>
            <p:cNvSpPr/>
            <p:nvPr/>
          </p:nvSpPr>
          <p:spPr>
            <a:xfrm>
              <a:off x="1189189" y="676995"/>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A</a:t>
              </a:r>
              <a:endParaRPr lang="ko-KR" altLang="en-US" dirty="0">
                <a:latin typeface="Times New Roman" pitchFamily="18" charset="0"/>
                <a:cs typeface="Times New Roman" pitchFamily="18" charset="0"/>
              </a:endParaRPr>
            </a:p>
          </p:txBody>
        </p:sp>
        <p:sp>
          <p:nvSpPr>
            <p:cNvPr id="19" name="직사각형 18"/>
            <p:cNvSpPr/>
            <p:nvPr/>
          </p:nvSpPr>
          <p:spPr>
            <a:xfrm>
              <a:off x="1892370"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B</a:t>
              </a:r>
              <a:endParaRPr lang="ko-KR" altLang="en-US" dirty="0">
                <a:latin typeface="Times New Roman" pitchFamily="18" charset="0"/>
                <a:cs typeface="Times New Roman" pitchFamily="18" charset="0"/>
              </a:endParaRPr>
            </a:p>
          </p:txBody>
        </p:sp>
        <p:sp>
          <p:nvSpPr>
            <p:cNvPr id="20" name="직사각형 19"/>
            <p:cNvSpPr/>
            <p:nvPr/>
          </p:nvSpPr>
          <p:spPr>
            <a:xfrm>
              <a:off x="2595551"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C</a:t>
              </a:r>
              <a:endParaRPr lang="ko-KR" altLang="en-US" dirty="0">
                <a:latin typeface="Times New Roman" pitchFamily="18" charset="0"/>
                <a:cs typeface="Times New Roman" pitchFamily="18" charset="0"/>
              </a:endParaRPr>
            </a:p>
          </p:txBody>
        </p:sp>
      </p:grpSp>
      <p:grpSp>
        <p:nvGrpSpPr>
          <p:cNvPr id="21" name="그룹 20"/>
          <p:cNvGrpSpPr/>
          <p:nvPr/>
        </p:nvGrpSpPr>
        <p:grpSpPr>
          <a:xfrm>
            <a:off x="980000" y="5007763"/>
            <a:ext cx="2131894" cy="778371"/>
            <a:chOff x="504105" y="3041871"/>
            <a:chExt cx="2131894" cy="778371"/>
          </a:xfrm>
        </p:grpSpPr>
        <p:sp>
          <p:nvSpPr>
            <p:cNvPr id="22" name="직사각형 21"/>
            <p:cNvSpPr/>
            <p:nvPr/>
          </p:nvSpPr>
          <p:spPr>
            <a:xfrm>
              <a:off x="1932818" y="3041871"/>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A</a:t>
              </a:r>
              <a:endParaRPr lang="ko-KR" altLang="en-US" dirty="0">
                <a:latin typeface="Times New Roman" pitchFamily="18" charset="0"/>
                <a:cs typeface="Times New Roman" pitchFamily="18" charset="0"/>
              </a:endParaRPr>
            </a:p>
          </p:txBody>
        </p:sp>
        <p:sp>
          <p:nvSpPr>
            <p:cNvPr id="23" name="직사각형 22"/>
            <p:cNvSpPr/>
            <p:nvPr/>
          </p:nvSpPr>
          <p:spPr>
            <a:xfrm>
              <a:off x="1932279" y="3301328"/>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B</a:t>
              </a:r>
              <a:endParaRPr lang="ko-KR" altLang="en-US" dirty="0">
                <a:latin typeface="Times New Roman" pitchFamily="18" charset="0"/>
                <a:cs typeface="Times New Roman" pitchFamily="18" charset="0"/>
              </a:endParaRPr>
            </a:p>
          </p:txBody>
        </p:sp>
        <p:sp>
          <p:nvSpPr>
            <p:cNvPr id="24" name="직사각형 23"/>
            <p:cNvSpPr/>
            <p:nvPr/>
          </p:nvSpPr>
          <p:spPr>
            <a:xfrm>
              <a:off x="1932818" y="3560785"/>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C</a:t>
              </a:r>
              <a:endParaRPr lang="ko-KR" altLang="en-US" dirty="0">
                <a:latin typeface="Times New Roman" pitchFamily="18" charset="0"/>
                <a:cs typeface="Times New Roman" pitchFamily="18" charset="0"/>
              </a:endParaRPr>
            </a:p>
          </p:txBody>
        </p:sp>
        <p:sp>
          <p:nvSpPr>
            <p:cNvPr id="25" name="직사각형 24"/>
            <p:cNvSpPr/>
            <p:nvPr/>
          </p:nvSpPr>
          <p:spPr>
            <a:xfrm>
              <a:off x="504105" y="3042589"/>
              <a:ext cx="142871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Fake </a:t>
              </a:r>
              <a:r>
                <a:rPr lang="en-US" altLang="ko-KR" dirty="0" err="1" smtClean="0">
                  <a:latin typeface="Times New Roman" pitchFamily="18" charset="0"/>
                  <a:cs typeface="Times New Roman" pitchFamily="18" charset="0"/>
                </a:rPr>
                <a:t>Hdr</a:t>
              </a:r>
              <a:endParaRPr lang="ko-KR" altLang="en-US" dirty="0">
                <a:latin typeface="Times New Roman" pitchFamily="18" charset="0"/>
                <a:cs typeface="Times New Roman" pitchFamily="18" charset="0"/>
              </a:endParaRPr>
            </a:p>
          </p:txBody>
        </p:sp>
        <p:sp>
          <p:nvSpPr>
            <p:cNvPr id="26" name="직사각형 25"/>
            <p:cNvSpPr/>
            <p:nvPr/>
          </p:nvSpPr>
          <p:spPr>
            <a:xfrm>
              <a:off x="504105" y="3301327"/>
              <a:ext cx="142871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Fake </a:t>
              </a:r>
              <a:r>
                <a:rPr lang="en-US" altLang="ko-KR" dirty="0" err="1" smtClean="0">
                  <a:latin typeface="Times New Roman" pitchFamily="18" charset="0"/>
                  <a:cs typeface="Times New Roman" pitchFamily="18" charset="0"/>
                </a:rPr>
                <a:t>Hdr</a:t>
              </a:r>
              <a:endParaRPr lang="ko-KR" altLang="en-US" dirty="0">
                <a:latin typeface="Times New Roman" pitchFamily="18" charset="0"/>
                <a:cs typeface="Times New Roman" pitchFamily="18" charset="0"/>
              </a:endParaRPr>
            </a:p>
          </p:txBody>
        </p:sp>
        <p:sp>
          <p:nvSpPr>
            <p:cNvPr id="27" name="직사각형 26"/>
            <p:cNvSpPr/>
            <p:nvPr/>
          </p:nvSpPr>
          <p:spPr>
            <a:xfrm>
              <a:off x="508587" y="3560784"/>
              <a:ext cx="142871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Fake </a:t>
              </a:r>
              <a:r>
                <a:rPr lang="en-US" altLang="ko-KR" dirty="0" err="1" smtClean="0">
                  <a:latin typeface="Times New Roman" pitchFamily="18" charset="0"/>
                  <a:cs typeface="Times New Roman" pitchFamily="18" charset="0"/>
                </a:rPr>
                <a:t>Hdr</a:t>
              </a:r>
              <a:endParaRPr lang="ko-KR" altLang="en-US" dirty="0">
                <a:latin typeface="Times New Roman" pitchFamily="18" charset="0"/>
                <a:cs typeface="Times New Roman" pitchFamily="18" charset="0"/>
              </a:endParaRPr>
            </a:p>
          </p:txBody>
        </p:sp>
      </p:grpSp>
      <p:cxnSp>
        <p:nvCxnSpPr>
          <p:cNvPr id="48" name="직선 화살표 연결선 47"/>
          <p:cNvCxnSpPr/>
          <p:nvPr/>
        </p:nvCxnSpPr>
        <p:spPr>
          <a:xfrm>
            <a:off x="2042422" y="4789724"/>
            <a:ext cx="0" cy="21803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0" name="오른쪽 화살표 49"/>
          <p:cNvSpPr/>
          <p:nvPr/>
        </p:nvSpPr>
        <p:spPr>
          <a:xfrm>
            <a:off x="3635070" y="3666561"/>
            <a:ext cx="314712"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51" name="직사각형 50"/>
          <p:cNvSpPr/>
          <p:nvPr/>
        </p:nvSpPr>
        <p:spPr>
          <a:xfrm>
            <a:off x="3946448" y="1996875"/>
            <a:ext cx="1264326" cy="3953012"/>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Times New Roman" pitchFamily="18" charset="0"/>
              <a:cs typeface="Times New Roman" pitchFamily="18" charset="0"/>
            </a:endParaRPr>
          </a:p>
        </p:txBody>
      </p:sp>
      <p:sp>
        <p:nvSpPr>
          <p:cNvPr id="52" name="직사각형 51"/>
          <p:cNvSpPr/>
          <p:nvPr/>
        </p:nvSpPr>
        <p:spPr>
          <a:xfrm>
            <a:off x="3946448" y="1996875"/>
            <a:ext cx="1264326" cy="3944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smtClean="0">
                <a:solidFill>
                  <a:schemeClr val="tx1"/>
                </a:solidFill>
                <a:latin typeface="Times New Roman" pitchFamily="18" charset="0"/>
                <a:cs typeface="Times New Roman" pitchFamily="18" charset="0"/>
              </a:rPr>
              <a:t>Cellular</a:t>
            </a:r>
          </a:p>
          <a:p>
            <a:pPr algn="ctr"/>
            <a:r>
              <a:rPr lang="en-US" altLang="ko-KR" sz="2000" b="1" dirty="0" smtClean="0">
                <a:solidFill>
                  <a:schemeClr val="tx1"/>
                </a:solidFill>
                <a:latin typeface="Times New Roman" pitchFamily="18" charset="0"/>
                <a:cs typeface="Times New Roman" pitchFamily="18" charset="0"/>
              </a:rPr>
              <a:t>ISP</a:t>
            </a:r>
            <a:endParaRPr lang="ko-KR" altLang="en-US" sz="1400" b="1" dirty="0">
              <a:solidFill>
                <a:schemeClr val="tx1"/>
              </a:solidFill>
              <a:latin typeface="Times New Roman" pitchFamily="18" charset="0"/>
              <a:cs typeface="Times New Roman" pitchFamily="18" charset="0"/>
            </a:endParaRPr>
          </a:p>
        </p:txBody>
      </p:sp>
      <p:sp>
        <p:nvSpPr>
          <p:cNvPr id="53" name="오른쪽 화살표 52"/>
          <p:cNvSpPr/>
          <p:nvPr/>
        </p:nvSpPr>
        <p:spPr>
          <a:xfrm>
            <a:off x="5205520" y="3677352"/>
            <a:ext cx="314712"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cxnSp>
        <p:nvCxnSpPr>
          <p:cNvPr id="54" name="직선 화살표 연결선 53"/>
          <p:cNvCxnSpPr>
            <a:stCxn id="57" idx="0"/>
            <a:endCxn id="65" idx="2"/>
          </p:cNvCxnSpPr>
          <p:nvPr/>
        </p:nvCxnSpPr>
        <p:spPr>
          <a:xfrm flipV="1">
            <a:off x="7122057" y="3687194"/>
            <a:ext cx="2703" cy="60902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5" name="직사각형 54"/>
          <p:cNvSpPr/>
          <p:nvPr/>
        </p:nvSpPr>
        <p:spPr>
          <a:xfrm>
            <a:off x="5539232" y="1996344"/>
            <a:ext cx="3168352" cy="3953012"/>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Times New Roman" pitchFamily="18" charset="0"/>
              <a:cs typeface="Times New Roman" pitchFamily="18" charset="0"/>
            </a:endParaRPr>
          </a:p>
        </p:txBody>
      </p:sp>
      <p:sp>
        <p:nvSpPr>
          <p:cNvPr id="56" name="직사각형 55"/>
          <p:cNvSpPr/>
          <p:nvPr/>
        </p:nvSpPr>
        <p:spPr>
          <a:xfrm>
            <a:off x="5548757" y="2035397"/>
            <a:ext cx="3168353" cy="34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smtClean="0">
                <a:solidFill>
                  <a:schemeClr val="tx1"/>
                </a:solidFill>
                <a:latin typeface="Times New Roman" pitchFamily="18" charset="0"/>
                <a:cs typeface="Times New Roman" pitchFamily="18" charset="0"/>
              </a:rPr>
              <a:t>TCP Tunneling Proxy</a:t>
            </a:r>
            <a:endParaRPr lang="ko-KR" altLang="en-US" sz="1400" b="1" dirty="0">
              <a:solidFill>
                <a:schemeClr val="tx1"/>
              </a:solidFill>
              <a:latin typeface="Times New Roman" pitchFamily="18" charset="0"/>
              <a:cs typeface="Times New Roman" pitchFamily="18" charset="0"/>
            </a:endParaRPr>
          </a:p>
        </p:txBody>
      </p:sp>
      <p:sp>
        <p:nvSpPr>
          <p:cNvPr id="57" name="직사각형 56"/>
          <p:cNvSpPr/>
          <p:nvPr/>
        </p:nvSpPr>
        <p:spPr>
          <a:xfrm>
            <a:off x="5680545" y="4296217"/>
            <a:ext cx="2883023" cy="48730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Vtund</a:t>
            </a:r>
            <a:r>
              <a:rPr lang="en-US" altLang="ko-KR" dirty="0" smtClean="0">
                <a:latin typeface="Times New Roman" pitchFamily="18" charset="0"/>
                <a:cs typeface="Times New Roman" pitchFamily="18" charset="0"/>
              </a:rPr>
              <a:t> Server</a:t>
            </a:r>
            <a:endParaRPr lang="ko-KR" altLang="en-US" dirty="0">
              <a:latin typeface="Times New Roman" pitchFamily="18" charset="0"/>
              <a:cs typeface="Times New Roman" pitchFamily="18" charset="0"/>
            </a:endParaRPr>
          </a:p>
        </p:txBody>
      </p:sp>
      <p:grpSp>
        <p:nvGrpSpPr>
          <p:cNvPr id="58" name="그룹 57"/>
          <p:cNvGrpSpPr/>
          <p:nvPr/>
        </p:nvGrpSpPr>
        <p:grpSpPr>
          <a:xfrm>
            <a:off x="6056049" y="5007502"/>
            <a:ext cx="2133762" cy="778371"/>
            <a:chOff x="502237" y="3041871"/>
            <a:chExt cx="2133762" cy="778371"/>
          </a:xfrm>
        </p:grpSpPr>
        <p:sp>
          <p:nvSpPr>
            <p:cNvPr id="59" name="직사각형 58"/>
            <p:cNvSpPr/>
            <p:nvPr/>
          </p:nvSpPr>
          <p:spPr>
            <a:xfrm>
              <a:off x="1932818" y="3041871"/>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A</a:t>
              </a:r>
              <a:endParaRPr lang="ko-KR" altLang="en-US" dirty="0">
                <a:latin typeface="Times New Roman" pitchFamily="18" charset="0"/>
                <a:cs typeface="Times New Roman" pitchFamily="18" charset="0"/>
              </a:endParaRPr>
            </a:p>
          </p:txBody>
        </p:sp>
        <p:sp>
          <p:nvSpPr>
            <p:cNvPr id="60" name="직사각형 59"/>
            <p:cNvSpPr/>
            <p:nvPr/>
          </p:nvSpPr>
          <p:spPr>
            <a:xfrm>
              <a:off x="1932279" y="3301328"/>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B</a:t>
              </a:r>
              <a:endParaRPr lang="ko-KR" altLang="en-US" dirty="0">
                <a:latin typeface="Times New Roman" pitchFamily="18" charset="0"/>
                <a:cs typeface="Times New Roman" pitchFamily="18" charset="0"/>
              </a:endParaRPr>
            </a:p>
          </p:txBody>
        </p:sp>
        <p:sp>
          <p:nvSpPr>
            <p:cNvPr id="61" name="직사각형 60"/>
            <p:cNvSpPr/>
            <p:nvPr/>
          </p:nvSpPr>
          <p:spPr>
            <a:xfrm>
              <a:off x="1932818" y="3560785"/>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C</a:t>
              </a:r>
              <a:endParaRPr lang="ko-KR" altLang="en-US" dirty="0">
                <a:latin typeface="Times New Roman" pitchFamily="18" charset="0"/>
                <a:cs typeface="Times New Roman" pitchFamily="18" charset="0"/>
              </a:endParaRPr>
            </a:p>
          </p:txBody>
        </p:sp>
        <p:sp>
          <p:nvSpPr>
            <p:cNvPr id="62" name="직사각형 61"/>
            <p:cNvSpPr/>
            <p:nvPr/>
          </p:nvSpPr>
          <p:spPr>
            <a:xfrm>
              <a:off x="504105" y="3042589"/>
              <a:ext cx="142871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Fake </a:t>
              </a:r>
              <a:r>
                <a:rPr lang="en-US" altLang="ko-KR" dirty="0" err="1" smtClean="0">
                  <a:latin typeface="Times New Roman" pitchFamily="18" charset="0"/>
                  <a:cs typeface="Times New Roman" pitchFamily="18" charset="0"/>
                </a:rPr>
                <a:t>Hdr</a:t>
              </a:r>
              <a:endParaRPr lang="ko-KR" altLang="en-US" dirty="0">
                <a:latin typeface="Times New Roman" pitchFamily="18" charset="0"/>
                <a:cs typeface="Times New Roman" pitchFamily="18" charset="0"/>
              </a:endParaRPr>
            </a:p>
          </p:txBody>
        </p:sp>
        <p:sp>
          <p:nvSpPr>
            <p:cNvPr id="63" name="직사각형 62"/>
            <p:cNvSpPr/>
            <p:nvPr/>
          </p:nvSpPr>
          <p:spPr>
            <a:xfrm>
              <a:off x="504105" y="3301327"/>
              <a:ext cx="142871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Fake </a:t>
              </a:r>
              <a:r>
                <a:rPr lang="en-US" altLang="ko-KR" dirty="0" err="1" smtClean="0">
                  <a:latin typeface="Times New Roman" pitchFamily="18" charset="0"/>
                  <a:cs typeface="Times New Roman" pitchFamily="18" charset="0"/>
                </a:rPr>
                <a:t>Hdr</a:t>
              </a:r>
              <a:endParaRPr lang="ko-KR" altLang="en-US" dirty="0">
                <a:latin typeface="Times New Roman" pitchFamily="18" charset="0"/>
                <a:cs typeface="Times New Roman" pitchFamily="18" charset="0"/>
              </a:endParaRPr>
            </a:p>
          </p:txBody>
        </p:sp>
        <p:sp>
          <p:nvSpPr>
            <p:cNvPr id="64" name="직사각형 63"/>
            <p:cNvSpPr/>
            <p:nvPr/>
          </p:nvSpPr>
          <p:spPr>
            <a:xfrm>
              <a:off x="502237" y="3560784"/>
              <a:ext cx="142871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Fake </a:t>
              </a:r>
              <a:r>
                <a:rPr lang="en-US" altLang="ko-KR" dirty="0" err="1" smtClean="0">
                  <a:latin typeface="Times New Roman" pitchFamily="18" charset="0"/>
                  <a:cs typeface="Times New Roman" pitchFamily="18" charset="0"/>
                </a:rPr>
                <a:t>Hdr</a:t>
              </a:r>
              <a:endParaRPr lang="ko-KR" altLang="en-US" dirty="0">
                <a:latin typeface="Times New Roman" pitchFamily="18" charset="0"/>
                <a:cs typeface="Times New Roman" pitchFamily="18" charset="0"/>
              </a:endParaRPr>
            </a:p>
          </p:txBody>
        </p:sp>
      </p:grpSp>
      <p:sp>
        <p:nvSpPr>
          <p:cNvPr id="65" name="직사각형 64"/>
          <p:cNvSpPr/>
          <p:nvPr/>
        </p:nvSpPr>
        <p:spPr>
          <a:xfrm>
            <a:off x="5683248" y="3427737"/>
            <a:ext cx="2883023"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latin typeface="Times New Roman" pitchFamily="18" charset="0"/>
                <a:cs typeface="Times New Roman" pitchFamily="18" charset="0"/>
              </a:rPr>
              <a:t>t</a:t>
            </a:r>
            <a:r>
              <a:rPr lang="en-US" altLang="ko-KR" dirty="0" smtClean="0">
                <a:latin typeface="Times New Roman" pitchFamily="18" charset="0"/>
                <a:cs typeface="Times New Roman" pitchFamily="18" charset="0"/>
              </a:rPr>
              <a:t>un0</a:t>
            </a:r>
            <a:endParaRPr lang="ko-KR" altLang="en-US" dirty="0">
              <a:latin typeface="Times New Roman" pitchFamily="18" charset="0"/>
              <a:cs typeface="Times New Roman" pitchFamily="18" charset="0"/>
            </a:endParaRPr>
          </a:p>
        </p:txBody>
      </p:sp>
      <p:grpSp>
        <p:nvGrpSpPr>
          <p:cNvPr id="66" name="그룹 65"/>
          <p:cNvGrpSpPr/>
          <p:nvPr/>
        </p:nvGrpSpPr>
        <p:grpSpPr>
          <a:xfrm>
            <a:off x="6078636" y="3890551"/>
            <a:ext cx="2109543" cy="259458"/>
            <a:chOff x="1189189" y="676994"/>
            <a:chExt cx="2109543" cy="259458"/>
          </a:xfrm>
        </p:grpSpPr>
        <p:sp>
          <p:nvSpPr>
            <p:cNvPr id="67" name="직사각형 66"/>
            <p:cNvSpPr/>
            <p:nvPr/>
          </p:nvSpPr>
          <p:spPr>
            <a:xfrm>
              <a:off x="1189189" y="676995"/>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A</a:t>
              </a:r>
              <a:endParaRPr lang="ko-KR" altLang="en-US" dirty="0">
                <a:latin typeface="Times New Roman" pitchFamily="18" charset="0"/>
                <a:cs typeface="Times New Roman" pitchFamily="18" charset="0"/>
              </a:endParaRPr>
            </a:p>
          </p:txBody>
        </p:sp>
        <p:sp>
          <p:nvSpPr>
            <p:cNvPr id="68" name="직사각형 67"/>
            <p:cNvSpPr/>
            <p:nvPr/>
          </p:nvSpPr>
          <p:spPr>
            <a:xfrm>
              <a:off x="1892370"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B</a:t>
              </a:r>
              <a:endParaRPr lang="ko-KR" altLang="en-US" dirty="0">
                <a:latin typeface="Times New Roman" pitchFamily="18" charset="0"/>
                <a:cs typeface="Times New Roman" pitchFamily="18" charset="0"/>
              </a:endParaRPr>
            </a:p>
          </p:txBody>
        </p:sp>
        <p:sp>
          <p:nvSpPr>
            <p:cNvPr id="69" name="직사각형 68"/>
            <p:cNvSpPr/>
            <p:nvPr/>
          </p:nvSpPr>
          <p:spPr>
            <a:xfrm>
              <a:off x="2595551"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C</a:t>
              </a:r>
              <a:endParaRPr lang="ko-KR" altLang="en-US" dirty="0">
                <a:latin typeface="Times New Roman" pitchFamily="18" charset="0"/>
                <a:cs typeface="Times New Roman" pitchFamily="18" charset="0"/>
              </a:endParaRPr>
            </a:p>
          </p:txBody>
        </p:sp>
      </p:grpSp>
      <p:cxnSp>
        <p:nvCxnSpPr>
          <p:cNvPr id="70" name="직선 화살표 연결선 69"/>
          <p:cNvCxnSpPr>
            <a:stCxn id="65" idx="0"/>
            <a:endCxn id="75" idx="2"/>
          </p:cNvCxnSpPr>
          <p:nvPr/>
        </p:nvCxnSpPr>
        <p:spPr>
          <a:xfrm flipH="1" flipV="1">
            <a:off x="7117865" y="2837734"/>
            <a:ext cx="6895" cy="59000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nvGrpSpPr>
          <p:cNvPr id="71" name="그룹 70"/>
          <p:cNvGrpSpPr/>
          <p:nvPr/>
        </p:nvGrpSpPr>
        <p:grpSpPr>
          <a:xfrm>
            <a:off x="6075708" y="3030273"/>
            <a:ext cx="2109543" cy="259458"/>
            <a:chOff x="1189189" y="676994"/>
            <a:chExt cx="2109543" cy="259458"/>
          </a:xfrm>
        </p:grpSpPr>
        <p:sp>
          <p:nvSpPr>
            <p:cNvPr id="72" name="직사각형 71"/>
            <p:cNvSpPr/>
            <p:nvPr/>
          </p:nvSpPr>
          <p:spPr>
            <a:xfrm>
              <a:off x="1189189" y="676995"/>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A</a:t>
              </a:r>
              <a:endParaRPr lang="ko-KR" altLang="en-US" dirty="0">
                <a:latin typeface="Times New Roman" pitchFamily="18" charset="0"/>
                <a:cs typeface="Times New Roman" pitchFamily="18" charset="0"/>
              </a:endParaRPr>
            </a:p>
          </p:txBody>
        </p:sp>
        <p:sp>
          <p:nvSpPr>
            <p:cNvPr id="73" name="직사각형 72"/>
            <p:cNvSpPr/>
            <p:nvPr/>
          </p:nvSpPr>
          <p:spPr>
            <a:xfrm>
              <a:off x="1892370"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B</a:t>
              </a:r>
              <a:endParaRPr lang="ko-KR" altLang="en-US" dirty="0">
                <a:latin typeface="Times New Roman" pitchFamily="18" charset="0"/>
                <a:cs typeface="Times New Roman" pitchFamily="18" charset="0"/>
              </a:endParaRPr>
            </a:p>
          </p:txBody>
        </p:sp>
        <p:sp>
          <p:nvSpPr>
            <p:cNvPr id="74" name="직사각형 73"/>
            <p:cNvSpPr/>
            <p:nvPr/>
          </p:nvSpPr>
          <p:spPr>
            <a:xfrm>
              <a:off x="2595551" y="676994"/>
              <a:ext cx="703181" cy="2594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err="1" smtClean="0">
                  <a:latin typeface="Times New Roman" pitchFamily="18" charset="0"/>
                  <a:cs typeface="Times New Roman" pitchFamily="18" charset="0"/>
                </a:rPr>
                <a:t>Pkt</a:t>
              </a:r>
              <a:r>
                <a:rPr lang="en-US" altLang="ko-KR" dirty="0" smtClean="0">
                  <a:latin typeface="Times New Roman" pitchFamily="18" charset="0"/>
                  <a:cs typeface="Times New Roman" pitchFamily="18" charset="0"/>
                </a:rPr>
                <a:t> C</a:t>
              </a:r>
              <a:endParaRPr lang="ko-KR" altLang="en-US" dirty="0">
                <a:latin typeface="Times New Roman" pitchFamily="18" charset="0"/>
                <a:cs typeface="Times New Roman" pitchFamily="18" charset="0"/>
              </a:endParaRPr>
            </a:p>
          </p:txBody>
        </p:sp>
      </p:grpSp>
      <p:sp>
        <p:nvSpPr>
          <p:cNvPr id="75" name="모서리가 둥근 직사각형 74"/>
          <p:cNvSpPr/>
          <p:nvPr/>
        </p:nvSpPr>
        <p:spPr>
          <a:xfrm>
            <a:off x="5676353" y="2506272"/>
            <a:ext cx="2883023" cy="33146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Times New Roman" pitchFamily="18" charset="0"/>
                <a:cs typeface="Times New Roman" pitchFamily="18" charset="0"/>
              </a:rPr>
              <a:t>NAT</a:t>
            </a:r>
            <a:endParaRPr lang="ko-KR" altLang="en-US" dirty="0">
              <a:latin typeface="Times New Roman" pitchFamily="18" charset="0"/>
              <a:cs typeface="Times New Roman" pitchFamily="18" charset="0"/>
            </a:endParaRPr>
          </a:p>
        </p:txBody>
      </p:sp>
      <p:cxnSp>
        <p:nvCxnSpPr>
          <p:cNvPr id="76" name="직선 화살표 연결선 75"/>
          <p:cNvCxnSpPr/>
          <p:nvPr/>
        </p:nvCxnSpPr>
        <p:spPr>
          <a:xfrm flipV="1">
            <a:off x="7115234" y="4787233"/>
            <a:ext cx="2704" cy="20166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77" name="직사각형 76"/>
          <p:cNvSpPr/>
          <p:nvPr/>
        </p:nvSpPr>
        <p:spPr>
          <a:xfrm>
            <a:off x="1098082" y="3212976"/>
            <a:ext cx="6805038" cy="149479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2000" b="1" u="sng" dirty="0" smtClean="0">
                <a:latin typeface="Gill Sans MT" pitchFamily="34" charset="0"/>
              </a:rPr>
              <a:t>Result:</a:t>
            </a:r>
          </a:p>
          <a:p>
            <a:pPr algn="ctr"/>
            <a:endParaRPr lang="en-US" altLang="ko-KR" sz="1200" b="1" u="sng" dirty="0" smtClean="0">
              <a:latin typeface="Gill Sans MT" pitchFamily="34" charset="0"/>
            </a:endParaRPr>
          </a:p>
          <a:p>
            <a:pPr algn="ctr"/>
            <a:r>
              <a:rPr lang="en-US" altLang="ko-KR" sz="2000" dirty="0" smtClean="0">
                <a:latin typeface="Gill Sans MT" pitchFamily="34" charset="0"/>
              </a:rPr>
              <a:t>Successfully use the cellular network for </a:t>
            </a:r>
          </a:p>
          <a:p>
            <a:pPr algn="ctr"/>
            <a:r>
              <a:rPr lang="en-US" altLang="ko-KR" sz="2000" dirty="0" smtClean="0">
                <a:latin typeface="Gill Sans MT" pitchFamily="34" charset="0"/>
              </a:rPr>
              <a:t>‘n’ times more than the accounted volume! </a:t>
            </a:r>
          </a:p>
        </p:txBody>
      </p:sp>
    </p:spTree>
    <p:extLst>
      <p:ext uri="{BB962C8B-B14F-4D97-AF65-F5344CB8AC3E}">
        <p14:creationId xmlns:p14="http://schemas.microsoft.com/office/powerpoint/2010/main" val="389482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Free-riding Attack Demo</a:t>
            </a:r>
            <a:endParaRPr lang="ko-KR" altLang="en-US" dirty="0"/>
          </a:p>
        </p:txBody>
      </p:sp>
      <p:pic>
        <p:nvPicPr>
          <p:cNvPr id="5" name="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41475"/>
            <a:ext cx="8229600" cy="4625975"/>
          </a:xfrm>
        </p:spPr>
      </p:pic>
      <p:sp>
        <p:nvSpPr>
          <p:cNvPr id="4" name="슬라이드 번호 개체 틀 3"/>
          <p:cNvSpPr>
            <a:spLocks noGrp="1"/>
          </p:cNvSpPr>
          <p:nvPr>
            <p:ph type="sldNum" sz="quarter" idx="12"/>
          </p:nvPr>
        </p:nvSpPr>
        <p:spPr/>
        <p:txBody>
          <a:bodyPr/>
          <a:lstStyle/>
          <a:p>
            <a:fld id="{4CFE094C-5E8C-4E73-A362-9817F4BC2EC0}" type="slidenum">
              <a:rPr lang="ko-KR" altLang="en-US" smtClean="0"/>
              <a:t>17</a:t>
            </a:fld>
            <a:endParaRPr lang="ko-KR" altLang="en-US"/>
          </a:p>
        </p:txBody>
      </p:sp>
    </p:spTree>
    <p:extLst>
      <p:ext uri="{BB962C8B-B14F-4D97-AF65-F5344CB8AC3E}">
        <p14:creationId xmlns:p14="http://schemas.microsoft.com/office/powerpoint/2010/main" val="2831700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a:t>
            </a:r>
            <a:endParaRPr lang="ko-KR" altLang="en-US" dirty="0"/>
          </a:p>
        </p:txBody>
      </p:sp>
      <p:sp>
        <p:nvSpPr>
          <p:cNvPr id="3" name="내용 개체 틀 2"/>
          <p:cNvSpPr>
            <a:spLocks noGrp="1"/>
          </p:cNvSpPr>
          <p:nvPr>
            <p:ph idx="1"/>
          </p:nvPr>
        </p:nvSpPr>
        <p:spPr/>
        <p:txBody>
          <a:bodyPr/>
          <a:lstStyle/>
          <a:p>
            <a:r>
              <a:rPr lang="en-US" altLang="ko-KR" dirty="0" smtClean="0"/>
              <a:t>Massive growth in cellular data usage</a:t>
            </a:r>
          </a:p>
          <a:p>
            <a:pPr lvl="1"/>
            <a:r>
              <a:rPr lang="en-US" altLang="ko-KR" dirty="0" smtClean="0"/>
              <a:t>Importance of accurate accounting of cellular traffic</a:t>
            </a:r>
          </a:p>
          <a:p>
            <a:r>
              <a:rPr lang="en-US" altLang="ko-KR" dirty="0" smtClean="0"/>
              <a:t>Cellular ISP dilemma</a:t>
            </a:r>
          </a:p>
          <a:p>
            <a:pPr lvl="1"/>
            <a:r>
              <a:rPr lang="en-US" altLang="ko-KR" dirty="0" smtClean="0"/>
              <a:t>Should we account for TCP retransmissions packets or not?</a:t>
            </a:r>
          </a:p>
          <a:p>
            <a:pPr lvl="1"/>
            <a:r>
              <a:rPr lang="en-US" altLang="ko-KR" dirty="0"/>
              <a:t>Accounting policies differ between </a:t>
            </a:r>
            <a:r>
              <a:rPr lang="en-US" altLang="ko-KR" dirty="0" smtClean="0"/>
              <a:t>countries</a:t>
            </a:r>
          </a:p>
          <a:p>
            <a:r>
              <a:rPr lang="en-US" altLang="ko-KR" dirty="0" smtClean="0"/>
              <a:t>Vulnerabilities </a:t>
            </a:r>
            <a:r>
              <a:rPr lang="en-US" altLang="ko-KR" dirty="0" smtClean="0"/>
              <a:t>in current accounting system</a:t>
            </a:r>
          </a:p>
          <a:p>
            <a:pPr lvl="1"/>
            <a:r>
              <a:rPr lang="en-US" altLang="ko-KR" dirty="0" smtClean="0"/>
              <a:t>Usage-inflation attack</a:t>
            </a:r>
          </a:p>
          <a:p>
            <a:pPr lvl="1"/>
            <a:r>
              <a:rPr lang="en-US" altLang="ko-KR" dirty="0" smtClean="0"/>
              <a:t>Free-riding retransmission </a:t>
            </a:r>
            <a:r>
              <a:rPr lang="en-US" altLang="ko-KR" dirty="0" smtClean="0"/>
              <a:t>attack</a:t>
            </a:r>
          </a:p>
          <a:p>
            <a:r>
              <a:rPr lang="en-US" altLang="ko-KR" dirty="0" smtClean="0"/>
              <a:t>Defense for free-riding attack via DPI monitoring system</a:t>
            </a:r>
            <a:endParaRPr lang="en-US" altLang="ko-KR" dirty="0" smtClean="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18</a:t>
            </a:fld>
            <a:endParaRPr lang="ko-KR" altLang="en-US"/>
          </a:p>
        </p:txBody>
      </p:sp>
    </p:spTree>
    <p:extLst>
      <p:ext uri="{BB962C8B-B14F-4D97-AF65-F5344CB8AC3E}">
        <p14:creationId xmlns:p14="http://schemas.microsoft.com/office/powerpoint/2010/main" val="9453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p:txBody>
          <a:bodyPr/>
          <a:lstStyle/>
          <a:p>
            <a:r>
              <a:rPr lang="en-US" altLang="ko-KR" dirty="0" smtClean="0"/>
              <a:t>Thank You!</a:t>
            </a:r>
            <a:r>
              <a:rPr lang="en-US" altLang="ko-KR" dirty="0"/>
              <a:t/>
            </a:r>
            <a:br>
              <a:rPr lang="en-US" altLang="ko-KR" dirty="0"/>
            </a:br>
            <a:r>
              <a:rPr lang="en-US" altLang="ko-KR" dirty="0" smtClean="0"/>
              <a:t>Any Questions?</a:t>
            </a:r>
            <a:endParaRPr lang="ko-KR" altLang="en-US" dirty="0"/>
          </a:p>
        </p:txBody>
      </p:sp>
      <p:sp>
        <p:nvSpPr>
          <p:cNvPr id="7" name="부제목 6"/>
          <p:cNvSpPr>
            <a:spLocks noGrp="1"/>
          </p:cNvSpPr>
          <p:nvPr>
            <p:ph type="subTitle" idx="1"/>
          </p:nvPr>
        </p:nvSpPr>
        <p:spPr/>
        <p:txBody>
          <a:bodyPr/>
          <a:lstStyle/>
          <a:p>
            <a:r>
              <a:rPr lang="en-US" altLang="ko-KR" dirty="0" smtClean="0"/>
              <a:t>yhwan@ndsl.kaist.edu</a:t>
            </a:r>
          </a:p>
        </p:txBody>
      </p:sp>
      <p:sp>
        <p:nvSpPr>
          <p:cNvPr id="4" name="슬라이드 번호 개체 틀 3"/>
          <p:cNvSpPr>
            <a:spLocks noGrp="1"/>
          </p:cNvSpPr>
          <p:nvPr>
            <p:ph type="sldNum" sz="quarter" idx="4294967295"/>
          </p:nvPr>
        </p:nvSpPr>
        <p:spPr>
          <a:xfrm>
            <a:off x="6908800" y="6457950"/>
            <a:ext cx="2133600" cy="365125"/>
          </a:xfrm>
        </p:spPr>
        <p:txBody>
          <a:bodyPr/>
          <a:lstStyle/>
          <a:p>
            <a:fld id="{4CFE094C-5E8C-4E73-A362-9817F4BC2EC0}" type="slidenum">
              <a:rPr lang="ko-KR" altLang="en-US" smtClean="0"/>
              <a:t>19</a:t>
            </a:fld>
            <a:endParaRPr lang="ko-KR" altLang="en-US" dirty="0"/>
          </a:p>
        </p:txBody>
      </p:sp>
    </p:spTree>
    <p:extLst>
      <p:ext uri="{BB962C8B-B14F-4D97-AF65-F5344CB8AC3E}">
        <p14:creationId xmlns:p14="http://schemas.microsoft.com/office/powerpoint/2010/main" val="2722373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Mobile Devices as Post-PCs</a:t>
            </a:r>
            <a:endParaRPr lang="ko-KR" altLang="en-US" dirty="0"/>
          </a:p>
        </p:txBody>
      </p:sp>
      <p:sp>
        <p:nvSpPr>
          <p:cNvPr id="3" name="내용 개체 틀 2"/>
          <p:cNvSpPr>
            <a:spLocks noGrp="1"/>
          </p:cNvSpPr>
          <p:nvPr>
            <p:ph idx="1"/>
          </p:nvPr>
        </p:nvSpPr>
        <p:spPr/>
        <p:txBody>
          <a:bodyPr/>
          <a:lstStyle/>
          <a:p>
            <a:r>
              <a:rPr lang="en-US" altLang="ko-KR" dirty="0"/>
              <a:t>S</a:t>
            </a:r>
            <a:r>
              <a:rPr lang="en-US" altLang="ko-KR" dirty="0" smtClean="0"/>
              <a:t>martphones &amp; tablet PCs for daily network communications</a:t>
            </a:r>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2</a:t>
            </a:fld>
            <a:endParaRPr lang="ko-KR" altLang="en-US"/>
          </a:p>
        </p:txBody>
      </p:sp>
      <p:pic>
        <p:nvPicPr>
          <p:cNvPr id="5" name="Picture 4" descr="http://cdn-static.cnet.co.uk/i/product_media/40002360/image2/440x330-samsung-galaxy-s3-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145" y="3257321"/>
            <a:ext cx="2232248" cy="16741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4.ggpht.com/x5pNcWZWjBzO6_vlGkBmaOwhdwNGun8jxTV91vwq_IKAYFNdHOI_qcHD8zJ2ws3lmVs=w1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564904"/>
            <a:ext cx="965076" cy="9650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gpht.com/6Tw2bDY3IO6qMLLihEkjmvaPHSgL-oXRrFYjWXQ6Pc_Z8rZX2uxpgAc0dG8oiNYgwA=w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570" y="3698624"/>
            <a:ext cx="893175" cy="893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6.ggpht.com/iJ1UeCRqGcfZ6jOFBU9kPKRtVH4eliFHh92CKxcBDYIqiT1fwDfL3d11-1N8HRa8FEs=w1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8657" y="2287176"/>
            <a:ext cx="847472" cy="8474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3.ggpht.com/AvwT1wnoKqwSwzc8sB-ijkMsWRzfziB4fI9VsMgJ8P_K7Cuug9yU8O8qhQDlrlrpLrc=w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910" y="4048627"/>
            <a:ext cx="958764" cy="9587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4.ggpht.com/_QLIJqvlz-msIboOMMkmfIKP8vCvXfMB2FL3g09FOkBldSdk4f7p95eJiCD8An0hVOI=w1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056" y="5129211"/>
            <a:ext cx="937461" cy="9374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5.ggpht.com/c7hmh1SkCGVvOpw9qm8v51PY0Fxe0bZ5PiQ5ovpfBwjpCWTCaVk3c7tHnPf-iYTdMA=w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7905" y="4869160"/>
            <a:ext cx="1058604" cy="105860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h5.ggpht.com/fguFf0P2LWEiokO7dkxKk0DOw_oKQu_t7XCbGINv2R3scPRvAFMH0y3q1FRb6mZ9GQ=w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872" y="5129888"/>
            <a:ext cx="943953" cy="94395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4.ggpht.com/AdYGfXNEhH8ihPyPzbX2IFH-aY2yMTSBH5KKtshBfN8jE9ccNX6Z_3XTPRDyee00xU8=w1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6296" y="3430080"/>
            <a:ext cx="1037138" cy="103713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lh6.ggpht.com/1FzpMbb9almHHcYK-FNV5sqTRIbaYAz0qJIf99DUMPP3Yp6MoHLrFU6s2azGbnDT_rOR=w1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3158" y="2287176"/>
            <a:ext cx="1033973" cy="103397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phandroid.s3.amazonaws.com/wp-content/uploads/2011/02/gmail-logo-ic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32820" y="2314393"/>
            <a:ext cx="979540" cy="97954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lh4.ggpht.com/A6Btb8qeUFNo0yIi-iv78aXWfkm_p9juAvDSHm3np_aSYhgvb-qp3bx6EPcdSNa10w=w1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3896" y="3443801"/>
            <a:ext cx="1209650" cy="120965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lh5.ggpht.com/_nl17ca8wUp0BbiD9J7mTBSO1o42KpdK2IolG3NjF22o1KbhIZ6ga5e_cXPp42fNUjA=w1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37472" y="5058560"/>
            <a:ext cx="1008112" cy="100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6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2052"/>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2050"/>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2056"/>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2058"/>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2062"/>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2054"/>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2068"/>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2070"/>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2072"/>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2064"/>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Mobile Devices as Post-PCs</a:t>
            </a:r>
            <a:endParaRPr lang="ko-KR" altLang="en-US" dirty="0"/>
          </a:p>
        </p:txBody>
      </p:sp>
      <p:sp>
        <p:nvSpPr>
          <p:cNvPr id="3" name="내용 개체 틀 2"/>
          <p:cNvSpPr>
            <a:spLocks noGrp="1"/>
          </p:cNvSpPr>
          <p:nvPr>
            <p:ph idx="1"/>
          </p:nvPr>
        </p:nvSpPr>
        <p:spPr/>
        <p:txBody>
          <a:bodyPr/>
          <a:lstStyle/>
          <a:p>
            <a:r>
              <a:rPr lang="en-US" altLang="ko-KR" dirty="0"/>
              <a:t>S</a:t>
            </a:r>
            <a:r>
              <a:rPr lang="en-US" altLang="ko-KR" dirty="0" smtClean="0"/>
              <a:t>martphones &amp; table PCs for daily network communications</a:t>
            </a:r>
          </a:p>
          <a:p>
            <a:pPr lvl="1"/>
            <a:r>
              <a:rPr lang="en-US" altLang="ko-KR" dirty="0" smtClean="0"/>
              <a:t>Massive growth in cellular data traffic</a:t>
            </a:r>
            <a:endParaRPr lang="en-US" altLang="ko-KR" dirty="0"/>
          </a:p>
          <a:p>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3</a:t>
            </a:fld>
            <a:endParaRPr lang="ko-KR" altLang="en-US"/>
          </a:p>
        </p:txBody>
      </p:sp>
      <p:pic>
        <p:nvPicPr>
          <p:cNvPr id="1026" name="Picture 2" descr="http://cdn.arstechnica.net/wp-content/uploads/2013/02/ericsson-data-growth-640x686.png"/>
          <p:cNvPicPr>
            <a:picLocks noChangeAspect="1" noChangeArrowheads="1"/>
          </p:cNvPicPr>
          <p:nvPr/>
        </p:nvPicPr>
        <p:blipFill rotWithShape="1">
          <a:blip r:embed="rId3">
            <a:extLst>
              <a:ext uri="{28A0092B-C50C-407E-A947-70E740481C1C}">
                <a14:useLocalDpi xmlns:a14="http://schemas.microsoft.com/office/drawing/2010/main" val="0"/>
              </a:ext>
            </a:extLst>
          </a:blip>
          <a:srcRect t="14033" b="30795"/>
          <a:stretch/>
        </p:blipFill>
        <p:spPr bwMode="auto">
          <a:xfrm>
            <a:off x="1691680" y="2735967"/>
            <a:ext cx="5543308" cy="3278160"/>
          </a:xfrm>
          <a:prstGeom prst="rect">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5852772" y="4363941"/>
            <a:ext cx="257148" cy="2444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타원 17"/>
          <p:cNvSpPr/>
          <p:nvPr/>
        </p:nvSpPr>
        <p:spPr>
          <a:xfrm>
            <a:off x="6627654" y="3170246"/>
            <a:ext cx="257148" cy="2444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4475230" y="3170246"/>
            <a:ext cx="1728296" cy="8161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latin typeface="Tahoma" pitchFamily="34" charset="0"/>
                <a:ea typeface="Tahoma" pitchFamily="34" charset="0"/>
                <a:cs typeface="Tahoma" pitchFamily="34" charset="0"/>
              </a:rPr>
              <a:t>2x increase</a:t>
            </a:r>
          </a:p>
          <a:p>
            <a:pPr algn="ctr"/>
            <a:r>
              <a:rPr lang="en-US" altLang="ko-KR" dirty="0" smtClean="0">
                <a:latin typeface="Tahoma" pitchFamily="34" charset="0"/>
                <a:ea typeface="Tahoma" pitchFamily="34" charset="0"/>
                <a:cs typeface="Tahoma" pitchFamily="34" charset="0"/>
              </a:rPr>
              <a:t>in one year!</a:t>
            </a:r>
            <a:endParaRPr lang="ko-KR" altLang="en-US" dirty="0">
              <a:latin typeface="Tahoma" pitchFamily="34" charset="0"/>
              <a:cs typeface="Tahoma" pitchFamily="34" charset="0"/>
            </a:endParaRPr>
          </a:p>
        </p:txBody>
      </p:sp>
      <p:cxnSp>
        <p:nvCxnSpPr>
          <p:cNvPr id="29" name="직선 화살표 연결선 28"/>
          <p:cNvCxnSpPr>
            <a:stCxn id="18" idx="3"/>
            <a:endCxn id="28" idx="3"/>
          </p:cNvCxnSpPr>
          <p:nvPr/>
        </p:nvCxnSpPr>
        <p:spPr>
          <a:xfrm flipH="1">
            <a:off x="6203526" y="3378861"/>
            <a:ext cx="461786" cy="199451"/>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27" name="직선 화살표 연결선 26"/>
          <p:cNvCxnSpPr>
            <a:stCxn id="17" idx="1"/>
            <a:endCxn id="28" idx="2"/>
          </p:cNvCxnSpPr>
          <p:nvPr/>
        </p:nvCxnSpPr>
        <p:spPr>
          <a:xfrm flipH="1" flipV="1">
            <a:off x="5339378" y="3986377"/>
            <a:ext cx="551052" cy="413357"/>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621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Cellular Traffic Accounting</a:t>
            </a:r>
            <a:endParaRPr lang="ko-KR" altLang="en-US" dirty="0"/>
          </a:p>
        </p:txBody>
      </p:sp>
      <p:sp>
        <p:nvSpPr>
          <p:cNvPr id="3" name="내용 개체 틀 2"/>
          <p:cNvSpPr>
            <a:spLocks noGrp="1"/>
          </p:cNvSpPr>
          <p:nvPr>
            <p:ph idx="1"/>
          </p:nvPr>
        </p:nvSpPr>
        <p:spPr/>
        <p:txBody>
          <a:bodyPr/>
          <a:lstStyle/>
          <a:p>
            <a:r>
              <a:rPr lang="en-US" altLang="ko-KR" dirty="0" smtClean="0"/>
              <a:t>Increase in cellular traffic bill</a:t>
            </a:r>
            <a:endParaRPr lang="en-US" altLang="ko-KR" sz="1800" dirty="0" smtClean="0"/>
          </a:p>
          <a:p>
            <a:pPr lvl="1"/>
            <a:r>
              <a:rPr lang="en-US" altLang="ko-KR" dirty="0" smtClean="0"/>
              <a:t>Average: $71 per month (2011) – J.D. Power &amp; Associates</a:t>
            </a:r>
          </a:p>
          <a:p>
            <a:pPr lvl="1"/>
            <a:endParaRPr lang="en-US" altLang="ko-KR" dirty="0"/>
          </a:p>
          <a:p>
            <a:pPr lvl="1"/>
            <a:endParaRPr lang="en-US" altLang="ko-KR" dirty="0" smtClean="0"/>
          </a:p>
          <a:p>
            <a:pPr lvl="1"/>
            <a:endParaRPr lang="en-US" altLang="ko-KR" dirty="0"/>
          </a:p>
          <a:p>
            <a:pPr lvl="1"/>
            <a:endParaRPr lang="en-US" altLang="ko-KR" dirty="0" smtClean="0"/>
          </a:p>
          <a:p>
            <a:pPr lvl="1"/>
            <a:endParaRPr lang="en-US" altLang="ko-KR" dirty="0"/>
          </a:p>
          <a:p>
            <a:pPr lvl="1"/>
            <a:endParaRPr lang="en-US" altLang="ko-KR" dirty="0" smtClean="0"/>
          </a:p>
          <a:p>
            <a:pPr lvl="1"/>
            <a:endParaRPr lang="en-US" altLang="ko-KR"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4</a:t>
            </a:fld>
            <a:endParaRPr lang="ko-KR" altLang="en-US" dirty="0"/>
          </a:p>
        </p:txBody>
      </p:sp>
      <p:graphicFrame>
        <p:nvGraphicFramePr>
          <p:cNvPr id="8" name="표 7"/>
          <p:cNvGraphicFramePr>
            <a:graphicFrameLocks noGrp="1"/>
          </p:cNvGraphicFramePr>
          <p:nvPr>
            <p:extLst/>
          </p:nvPr>
        </p:nvGraphicFramePr>
        <p:xfrm>
          <a:off x="755576" y="2658812"/>
          <a:ext cx="7632849" cy="986212"/>
        </p:xfrm>
        <a:graphic>
          <a:graphicData uri="http://schemas.openxmlformats.org/drawingml/2006/table">
            <a:tbl>
              <a:tblPr firstRow="1" bandRow="1">
                <a:tableStyleId>{5940675A-B579-460E-94D1-54222C63F5DA}</a:tableStyleId>
              </a:tblPr>
              <a:tblGrid>
                <a:gridCol w="2448272"/>
                <a:gridCol w="864096"/>
                <a:gridCol w="864096"/>
                <a:gridCol w="864096"/>
                <a:gridCol w="864096"/>
                <a:gridCol w="864096"/>
                <a:gridCol w="864097"/>
              </a:tblGrid>
              <a:tr h="468052">
                <a:tc>
                  <a:txBody>
                    <a:bodyPr/>
                    <a:lstStyle/>
                    <a:p>
                      <a:pPr algn="ctr" latinLnBrk="1"/>
                      <a:r>
                        <a:rPr lang="en-US" altLang="ko-KR" sz="1400" dirty="0" smtClean="0">
                          <a:latin typeface="Gill Sans MT" pitchFamily="34" charset="0"/>
                        </a:rPr>
                        <a:t>AT&amp;T</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4GB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6GB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10GB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15GB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20GB</a:t>
                      </a:r>
                      <a:endParaRPr lang="ko-KR" altLang="en-US" sz="1400" dirty="0">
                        <a:latin typeface="Gill Sans MT" pitchFamily="34" charset="0"/>
                      </a:endParaRPr>
                    </a:p>
                  </a:txBody>
                  <a:tcPr anchor="ctr"/>
                </a:tc>
              </a:tr>
              <a:tr h="468052">
                <a:tc>
                  <a:txBody>
                    <a:bodyPr/>
                    <a:lstStyle/>
                    <a:p>
                      <a:pPr algn="ctr" latinLnBrk="1"/>
                      <a:r>
                        <a:rPr lang="en-US" altLang="ko-KR" sz="1400" dirty="0" smtClean="0">
                          <a:latin typeface="Gill Sans MT" pitchFamily="34" charset="0"/>
                        </a:rPr>
                        <a:t>Mobile Share with </a:t>
                      </a:r>
                    </a:p>
                    <a:p>
                      <a:pPr algn="ctr" latinLnBrk="1"/>
                      <a:r>
                        <a:rPr lang="en-US" altLang="ko-KR" sz="1400" dirty="0" smtClean="0">
                          <a:latin typeface="Gill Sans MT" pitchFamily="34" charset="0"/>
                        </a:rPr>
                        <a:t>Unlimited Talk &amp;</a:t>
                      </a:r>
                      <a:r>
                        <a:rPr lang="en-US" altLang="ko-KR" sz="1400" baseline="0" dirty="0" smtClean="0">
                          <a:latin typeface="Gill Sans MT" pitchFamily="34" charset="0"/>
                        </a:rPr>
                        <a:t> Text</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$40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$70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$90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$120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$160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$200</a:t>
                      </a:r>
                      <a:endParaRPr lang="ko-KR" altLang="en-US" sz="1400" dirty="0">
                        <a:latin typeface="Gill Sans MT" pitchFamily="34" charset="0"/>
                      </a:endParaRPr>
                    </a:p>
                  </a:txBody>
                  <a:tcPr anchor="ctr"/>
                </a:tc>
              </a:tr>
            </a:tbl>
          </a:graphicData>
        </a:graphic>
      </p:graphicFrame>
      <p:graphicFrame>
        <p:nvGraphicFramePr>
          <p:cNvPr id="11" name="표 10"/>
          <p:cNvGraphicFramePr>
            <a:graphicFrameLocks noGrp="1"/>
          </p:cNvGraphicFramePr>
          <p:nvPr>
            <p:extLst/>
          </p:nvPr>
        </p:nvGraphicFramePr>
        <p:xfrm>
          <a:off x="755575" y="3810940"/>
          <a:ext cx="7632849" cy="986212"/>
        </p:xfrm>
        <a:graphic>
          <a:graphicData uri="http://schemas.openxmlformats.org/drawingml/2006/table">
            <a:tbl>
              <a:tblPr firstRow="1" bandRow="1">
                <a:tableStyleId>{5940675A-B579-460E-94D1-54222C63F5DA}</a:tableStyleId>
              </a:tblPr>
              <a:tblGrid>
                <a:gridCol w="2448273"/>
                <a:gridCol w="864096"/>
                <a:gridCol w="864096"/>
                <a:gridCol w="864096"/>
                <a:gridCol w="864096"/>
                <a:gridCol w="864095"/>
                <a:gridCol w="864097"/>
              </a:tblGrid>
              <a:tr h="468052">
                <a:tc>
                  <a:txBody>
                    <a:bodyPr/>
                    <a:lstStyle/>
                    <a:p>
                      <a:pPr algn="ctr" latinLnBrk="1"/>
                      <a:r>
                        <a:rPr lang="en-US" altLang="ko-KR" sz="1400" dirty="0" smtClean="0">
                          <a:latin typeface="Gill Sans MT" pitchFamily="34" charset="0"/>
                        </a:rPr>
                        <a:t>Verizon</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2GB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4GB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6GB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8GB</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10GB</a:t>
                      </a:r>
                      <a:endParaRPr lang="ko-KR" altLang="en-US" sz="1400" dirty="0">
                        <a:latin typeface="Gill Sans MT" pitchFamily="34" charset="0"/>
                      </a:endParaRPr>
                    </a:p>
                  </a:txBody>
                  <a:tcPr anchor="ctr"/>
                </a:tc>
              </a:tr>
              <a:tr h="468052">
                <a:tc>
                  <a:txBody>
                    <a:bodyPr/>
                    <a:lstStyle/>
                    <a:p>
                      <a:pPr algn="ctr" latinLnBrk="1"/>
                      <a:r>
                        <a:rPr lang="en-US" altLang="ko-KR" sz="1400" dirty="0" smtClean="0">
                          <a:latin typeface="Gill Sans MT" pitchFamily="34" charset="0"/>
                        </a:rPr>
                        <a:t>Mobile Share with </a:t>
                      </a:r>
                    </a:p>
                    <a:p>
                      <a:pPr algn="ctr" latinLnBrk="1"/>
                      <a:r>
                        <a:rPr lang="en-US" altLang="ko-KR" sz="1400" dirty="0" smtClean="0">
                          <a:latin typeface="Gill Sans MT" pitchFamily="34" charset="0"/>
                        </a:rPr>
                        <a:t>Unlimited Talk &amp;</a:t>
                      </a:r>
                      <a:r>
                        <a:rPr lang="en-US" altLang="ko-KR" sz="1400" baseline="0" dirty="0" smtClean="0">
                          <a:latin typeface="Gill Sans MT" pitchFamily="34" charset="0"/>
                        </a:rPr>
                        <a:t> Text</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$50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$60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$70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$80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$90</a:t>
                      </a:r>
                      <a:endParaRPr lang="ko-KR" altLang="en-US" sz="1400" dirty="0">
                        <a:latin typeface="Gill Sans MT" pitchFamily="34" charset="0"/>
                      </a:endParaRPr>
                    </a:p>
                  </a:txBody>
                  <a:tcPr anchor="ctr"/>
                </a:tc>
                <a:tc>
                  <a:txBody>
                    <a:bodyPr/>
                    <a:lstStyle/>
                    <a:p>
                      <a:pPr algn="ctr" latinLnBrk="1"/>
                      <a:r>
                        <a:rPr lang="en-US" altLang="ko-KR" sz="1400" dirty="0" smtClean="0">
                          <a:latin typeface="Gill Sans MT" pitchFamily="34" charset="0"/>
                        </a:rPr>
                        <a:t>$100</a:t>
                      </a:r>
                      <a:endParaRPr lang="ko-KR" altLang="en-US" sz="1400" dirty="0">
                        <a:latin typeface="Gill Sans MT" pitchFamily="34" charset="0"/>
                      </a:endParaRPr>
                    </a:p>
                  </a:txBody>
                  <a:tcPr anchor="ctr"/>
                </a:tc>
              </a:tr>
            </a:tbl>
          </a:graphicData>
        </a:graphic>
      </p:graphicFrame>
      <p:sp>
        <p:nvSpPr>
          <p:cNvPr id="12" name="직사각형 11"/>
          <p:cNvSpPr/>
          <p:nvPr/>
        </p:nvSpPr>
        <p:spPr>
          <a:xfrm>
            <a:off x="903063" y="5157192"/>
            <a:ext cx="7333367" cy="86409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2000" dirty="0" smtClean="0">
                <a:latin typeface="Gill Sans MT" pitchFamily="34" charset="0"/>
              </a:rPr>
              <a:t>Cellular network subscribers want accurate accounting!</a:t>
            </a:r>
            <a:endParaRPr lang="ko-KR" altLang="en-US" sz="2000" dirty="0">
              <a:latin typeface="Gill Sans MT" pitchFamily="34" charset="0"/>
            </a:endParaRPr>
          </a:p>
        </p:txBody>
      </p:sp>
    </p:spTree>
    <p:extLst>
      <p:ext uri="{BB962C8B-B14F-4D97-AF65-F5344CB8AC3E}">
        <p14:creationId xmlns:p14="http://schemas.microsoft.com/office/powerpoint/2010/main" val="38839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3G/4G Accounting System Architecture</a:t>
            </a:r>
            <a:endParaRPr lang="ko-KR" altLang="en-US" dirty="0"/>
          </a:p>
        </p:txBody>
      </p:sp>
      <p:sp>
        <p:nvSpPr>
          <p:cNvPr id="3" name="내용 개체 틀 2"/>
          <p:cNvSpPr>
            <a:spLocks noGrp="1"/>
          </p:cNvSpPr>
          <p:nvPr>
            <p:ph idx="1"/>
          </p:nvPr>
        </p:nvSpPr>
        <p:spPr/>
        <p:txBody>
          <a:bodyPr/>
          <a:lstStyle/>
          <a:p>
            <a:r>
              <a:rPr lang="en-US" altLang="ko-KR" dirty="0"/>
              <a:t>Charging Data Record (CDR)</a:t>
            </a:r>
          </a:p>
          <a:p>
            <a:pPr lvl="1"/>
            <a:r>
              <a:rPr lang="en-US" altLang="ko-KR" dirty="0"/>
              <a:t>Billing information (e.g., user identity, session elements, etc.)</a:t>
            </a:r>
          </a:p>
          <a:p>
            <a:r>
              <a:rPr lang="en-US" altLang="ko-KR" dirty="0" smtClean="0"/>
              <a:t>Record traffic volume in IP packet-level</a:t>
            </a:r>
          </a:p>
          <a:p>
            <a:endParaRPr lang="en-US" altLang="ko-KR" dirty="0" smtClean="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5</a:t>
            </a:fld>
            <a:endParaRPr lang="ko-KR" altLang="en-US"/>
          </a:p>
        </p:txBody>
      </p:sp>
      <p:grpSp>
        <p:nvGrpSpPr>
          <p:cNvPr id="50" name="그룹 49"/>
          <p:cNvGrpSpPr/>
          <p:nvPr/>
        </p:nvGrpSpPr>
        <p:grpSpPr>
          <a:xfrm>
            <a:off x="439078" y="3645024"/>
            <a:ext cx="8247229" cy="2175518"/>
            <a:chOff x="11899" y="74439"/>
            <a:chExt cx="9620604" cy="2523345"/>
          </a:xfrm>
        </p:grpSpPr>
        <p:sp>
          <p:nvSpPr>
            <p:cNvPr id="6" name="직사각형 5"/>
            <p:cNvSpPr/>
            <p:nvPr/>
          </p:nvSpPr>
          <p:spPr>
            <a:xfrm>
              <a:off x="1235827" y="77505"/>
              <a:ext cx="2376264" cy="2520279"/>
            </a:xfrm>
            <a:prstGeom prst="rect">
              <a:avLst/>
            </a:prstGeom>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sp>
          <p:nvSpPr>
            <p:cNvPr id="7" name="직사각형 6"/>
            <p:cNvSpPr/>
            <p:nvPr/>
          </p:nvSpPr>
          <p:spPr>
            <a:xfrm>
              <a:off x="1930507" y="1696468"/>
              <a:ext cx="936104" cy="45237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err="1" smtClean="0">
                  <a:latin typeface="Times New Roman" pitchFamily="18" charset="0"/>
                  <a:cs typeface="Times New Roman" pitchFamily="18" charset="0"/>
                </a:rPr>
                <a:t>eNodeB</a:t>
              </a:r>
              <a:endParaRPr lang="ko-KR" altLang="en-US" sz="1400" dirty="0">
                <a:latin typeface="Times New Roman" pitchFamily="18" charset="0"/>
                <a:cs typeface="Times New Roman" pitchFamily="18" charset="0"/>
              </a:endParaRPr>
            </a:p>
          </p:txBody>
        </p:sp>
        <p:sp>
          <p:nvSpPr>
            <p:cNvPr id="8" name="타원 7"/>
            <p:cNvSpPr/>
            <p:nvPr/>
          </p:nvSpPr>
          <p:spPr>
            <a:xfrm>
              <a:off x="1930507" y="2076837"/>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400" b="1" dirty="0">
                <a:latin typeface="Times New Roman" pitchFamily="18" charset="0"/>
                <a:cs typeface="Times New Roman" pitchFamily="18" charset="0"/>
              </a:endParaRPr>
            </a:p>
          </p:txBody>
        </p:sp>
        <p:sp>
          <p:nvSpPr>
            <p:cNvPr id="9" name="타원 8"/>
            <p:cNvSpPr/>
            <p:nvPr/>
          </p:nvSpPr>
          <p:spPr>
            <a:xfrm>
              <a:off x="2398559" y="2076837"/>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800" b="1" dirty="0">
                <a:latin typeface="Times New Roman" pitchFamily="18" charset="0"/>
                <a:cs typeface="Times New Roman" pitchFamily="18" charset="0"/>
              </a:endParaRPr>
            </a:p>
          </p:txBody>
        </p:sp>
        <p:cxnSp>
          <p:nvCxnSpPr>
            <p:cNvPr id="10" name="직선 연결선 9"/>
            <p:cNvCxnSpPr>
              <a:stCxn id="8" idx="2"/>
              <a:endCxn id="11" idx="3"/>
            </p:cNvCxnSpPr>
            <p:nvPr/>
          </p:nvCxnSpPr>
          <p:spPr>
            <a:xfrm flipH="1" flipV="1">
              <a:off x="674278" y="1526489"/>
              <a:ext cx="1256229" cy="622356"/>
            </a:xfrm>
            <a:prstGeom prst="line">
              <a:avLst/>
            </a:prstGeom>
            <a:ln w="19050"/>
          </p:spPr>
          <p:style>
            <a:lnRef idx="1">
              <a:schemeClr val="dk1"/>
            </a:lnRef>
            <a:fillRef idx="0">
              <a:schemeClr val="dk1"/>
            </a:fillRef>
            <a:effectRef idx="0">
              <a:schemeClr val="dk1"/>
            </a:effectRef>
            <a:fontRef idx="minor">
              <a:schemeClr val="tx1"/>
            </a:fontRef>
          </p:style>
        </p:cxnSp>
        <p:sp>
          <p:nvSpPr>
            <p:cNvPr id="11" name="직사각형 10"/>
            <p:cNvSpPr/>
            <p:nvPr/>
          </p:nvSpPr>
          <p:spPr>
            <a:xfrm>
              <a:off x="155707" y="1216933"/>
              <a:ext cx="518571" cy="61911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UE</a:t>
              </a:r>
              <a:endParaRPr lang="ko-KR" altLang="en-US" sz="1400" dirty="0">
                <a:latin typeface="Times New Roman" pitchFamily="18" charset="0"/>
                <a:cs typeface="Times New Roman" pitchFamily="18" charset="0"/>
              </a:endParaRPr>
            </a:p>
          </p:txBody>
        </p:sp>
        <p:sp>
          <p:nvSpPr>
            <p:cNvPr id="12" name="TextBox 11"/>
            <p:cNvSpPr txBox="1"/>
            <p:nvPr/>
          </p:nvSpPr>
          <p:spPr>
            <a:xfrm>
              <a:off x="2927289" y="2233145"/>
              <a:ext cx="638744" cy="356551"/>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RAN</a:t>
              </a:r>
              <a:endParaRPr lang="ko-KR" altLang="en-US" sz="1400" b="1" dirty="0">
                <a:latin typeface="Times New Roman" pitchFamily="18" charset="0"/>
                <a:cs typeface="Times New Roman" pitchFamily="18" charset="0"/>
              </a:endParaRPr>
            </a:p>
          </p:txBody>
        </p:sp>
        <p:cxnSp>
          <p:nvCxnSpPr>
            <p:cNvPr id="13" name="직선 연결선 12"/>
            <p:cNvCxnSpPr>
              <a:stCxn id="21" idx="1"/>
              <a:endCxn id="18" idx="3"/>
            </p:cNvCxnSpPr>
            <p:nvPr/>
          </p:nvCxnSpPr>
          <p:spPr>
            <a:xfrm flipH="1">
              <a:off x="2324455" y="828132"/>
              <a:ext cx="194816" cy="276372"/>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직선 연결선 13"/>
            <p:cNvCxnSpPr>
              <a:stCxn id="21" idx="1"/>
              <a:endCxn id="15" idx="3"/>
            </p:cNvCxnSpPr>
            <p:nvPr/>
          </p:nvCxnSpPr>
          <p:spPr>
            <a:xfrm flipH="1" flipV="1">
              <a:off x="2324455" y="420405"/>
              <a:ext cx="194816" cy="407727"/>
            </a:xfrm>
            <a:prstGeom prst="line">
              <a:avLst/>
            </a:prstGeom>
            <a:ln w="19050"/>
          </p:spPr>
          <p:style>
            <a:lnRef idx="1">
              <a:schemeClr val="dk1"/>
            </a:lnRef>
            <a:fillRef idx="0">
              <a:schemeClr val="dk1"/>
            </a:fillRef>
            <a:effectRef idx="0">
              <a:schemeClr val="dk1"/>
            </a:effectRef>
            <a:fontRef idx="minor">
              <a:schemeClr val="tx1"/>
            </a:fontRef>
          </p:style>
        </p:cxnSp>
        <p:sp>
          <p:nvSpPr>
            <p:cNvPr id="15" name="직사각형 14"/>
            <p:cNvSpPr/>
            <p:nvPr/>
          </p:nvSpPr>
          <p:spPr>
            <a:xfrm>
              <a:off x="1388351" y="204381"/>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err="1" smtClean="0">
                  <a:latin typeface="Times New Roman" pitchFamily="18" charset="0"/>
                  <a:cs typeface="Times New Roman" pitchFamily="18" charset="0"/>
                </a:rPr>
                <a:t>NodeB</a:t>
              </a:r>
              <a:endParaRPr lang="ko-KR" altLang="en-US" sz="1400" dirty="0">
                <a:latin typeface="Times New Roman" pitchFamily="18" charset="0"/>
                <a:cs typeface="Times New Roman" pitchFamily="18" charset="0"/>
              </a:endParaRPr>
            </a:p>
          </p:txBody>
        </p:sp>
        <p:sp>
          <p:nvSpPr>
            <p:cNvPr id="16" name="타원 15"/>
            <p:cNvSpPr/>
            <p:nvPr/>
          </p:nvSpPr>
          <p:spPr>
            <a:xfrm>
              <a:off x="1388351" y="564421"/>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sp>
          <p:nvSpPr>
            <p:cNvPr id="17" name="타원 16"/>
            <p:cNvSpPr/>
            <p:nvPr/>
          </p:nvSpPr>
          <p:spPr>
            <a:xfrm>
              <a:off x="1856403" y="564421"/>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sp>
          <p:nvSpPr>
            <p:cNvPr id="18" name="직사각형 17"/>
            <p:cNvSpPr/>
            <p:nvPr/>
          </p:nvSpPr>
          <p:spPr>
            <a:xfrm>
              <a:off x="1388351" y="888480"/>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err="1" smtClean="0">
                  <a:latin typeface="Times New Roman" pitchFamily="18" charset="0"/>
                  <a:cs typeface="Times New Roman" pitchFamily="18" charset="0"/>
                </a:rPr>
                <a:t>NodeB</a:t>
              </a:r>
              <a:endParaRPr lang="ko-KR" altLang="en-US" sz="1400" dirty="0">
                <a:latin typeface="Times New Roman" pitchFamily="18" charset="0"/>
                <a:cs typeface="Times New Roman" pitchFamily="18" charset="0"/>
              </a:endParaRPr>
            </a:p>
          </p:txBody>
        </p:sp>
        <p:sp>
          <p:nvSpPr>
            <p:cNvPr id="19" name="타원 18"/>
            <p:cNvSpPr/>
            <p:nvPr/>
          </p:nvSpPr>
          <p:spPr>
            <a:xfrm>
              <a:off x="1388351" y="1242209"/>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100" dirty="0"/>
            </a:p>
          </p:txBody>
        </p:sp>
        <p:sp>
          <p:nvSpPr>
            <p:cNvPr id="20" name="타원 19"/>
            <p:cNvSpPr/>
            <p:nvPr/>
          </p:nvSpPr>
          <p:spPr>
            <a:xfrm>
              <a:off x="1856403" y="1242209"/>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400" b="1" dirty="0">
                <a:latin typeface="Times New Roman" pitchFamily="18" charset="0"/>
                <a:cs typeface="Times New Roman" pitchFamily="18" charset="0"/>
              </a:endParaRPr>
            </a:p>
          </p:txBody>
        </p:sp>
        <p:sp>
          <p:nvSpPr>
            <p:cNvPr id="21" name="직사각형 20"/>
            <p:cNvSpPr/>
            <p:nvPr/>
          </p:nvSpPr>
          <p:spPr>
            <a:xfrm>
              <a:off x="2519271" y="564421"/>
              <a:ext cx="936104" cy="52742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RNC</a:t>
              </a:r>
              <a:endParaRPr lang="ko-KR" altLang="en-US" sz="1400" dirty="0">
                <a:latin typeface="Times New Roman" pitchFamily="18" charset="0"/>
                <a:cs typeface="Times New Roman" pitchFamily="18" charset="0"/>
              </a:endParaRPr>
            </a:p>
          </p:txBody>
        </p:sp>
        <p:sp>
          <p:nvSpPr>
            <p:cNvPr id="22" name="TextBox 21"/>
            <p:cNvSpPr txBox="1"/>
            <p:nvPr/>
          </p:nvSpPr>
          <p:spPr>
            <a:xfrm>
              <a:off x="11899" y="548790"/>
              <a:ext cx="1088111" cy="356551"/>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3G UMTS</a:t>
              </a:r>
              <a:endParaRPr lang="ko-KR" altLang="en-US" sz="1400" b="1" dirty="0">
                <a:latin typeface="Times New Roman" pitchFamily="18" charset="0"/>
                <a:cs typeface="Times New Roman" pitchFamily="18" charset="0"/>
              </a:endParaRPr>
            </a:p>
          </p:txBody>
        </p:sp>
        <p:sp>
          <p:nvSpPr>
            <p:cNvPr id="23" name="TextBox 22"/>
            <p:cNvSpPr txBox="1"/>
            <p:nvPr/>
          </p:nvSpPr>
          <p:spPr>
            <a:xfrm>
              <a:off x="114290" y="1979191"/>
              <a:ext cx="936693" cy="356985"/>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4G LTE</a:t>
              </a:r>
              <a:endParaRPr lang="ko-KR" altLang="en-US" sz="1400" b="1" dirty="0">
                <a:latin typeface="Times New Roman" pitchFamily="18" charset="0"/>
                <a:cs typeface="Times New Roman" pitchFamily="18" charset="0"/>
              </a:endParaRPr>
            </a:p>
          </p:txBody>
        </p:sp>
        <p:sp>
          <p:nvSpPr>
            <p:cNvPr id="24" name="직사각형 23"/>
            <p:cNvSpPr/>
            <p:nvPr/>
          </p:nvSpPr>
          <p:spPr>
            <a:xfrm>
              <a:off x="3713085" y="74439"/>
              <a:ext cx="3283382" cy="2523345"/>
            </a:xfrm>
            <a:prstGeom prst="rect">
              <a:avLst/>
            </a:prstGeom>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cxnSp>
          <p:nvCxnSpPr>
            <p:cNvPr id="25" name="직선 연결선 24"/>
            <p:cNvCxnSpPr/>
            <p:nvPr/>
          </p:nvCxnSpPr>
          <p:spPr>
            <a:xfrm flipV="1">
              <a:off x="674278" y="1532523"/>
              <a:ext cx="6509953" cy="31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6478376" y="2234197"/>
              <a:ext cx="518348" cy="356985"/>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CN</a:t>
              </a:r>
              <a:endParaRPr lang="ko-KR" altLang="en-US" sz="1400" b="1" dirty="0">
                <a:latin typeface="Times New Roman" pitchFamily="18" charset="0"/>
                <a:cs typeface="Times New Roman" pitchFamily="18" charset="0"/>
              </a:endParaRPr>
            </a:p>
          </p:txBody>
        </p:sp>
        <p:cxnSp>
          <p:nvCxnSpPr>
            <p:cNvPr id="27" name="직선 연결선 26"/>
            <p:cNvCxnSpPr>
              <a:stCxn id="32" idx="1"/>
              <a:endCxn id="34" idx="2"/>
            </p:cNvCxnSpPr>
            <p:nvPr/>
          </p:nvCxnSpPr>
          <p:spPr>
            <a:xfrm flipH="1" flipV="1">
              <a:off x="4267420" y="1044156"/>
              <a:ext cx="640815" cy="138186"/>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직선 연결선 27"/>
            <p:cNvCxnSpPr>
              <a:stCxn id="33" idx="1"/>
              <a:endCxn id="34" idx="3"/>
            </p:cNvCxnSpPr>
            <p:nvPr/>
          </p:nvCxnSpPr>
          <p:spPr>
            <a:xfrm flipH="1">
              <a:off x="4735472" y="828132"/>
              <a:ext cx="11808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직선 연결선 28"/>
            <p:cNvCxnSpPr>
              <a:stCxn id="32" idx="0"/>
              <a:endCxn id="31" idx="4"/>
            </p:cNvCxnSpPr>
            <p:nvPr/>
          </p:nvCxnSpPr>
          <p:spPr>
            <a:xfrm flipV="1">
              <a:off x="5323764" y="653569"/>
              <a:ext cx="0" cy="312749"/>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직선 연결선 29"/>
            <p:cNvCxnSpPr>
              <a:stCxn id="32" idx="3"/>
              <a:endCxn id="33" idx="2"/>
            </p:cNvCxnSpPr>
            <p:nvPr/>
          </p:nvCxnSpPr>
          <p:spPr>
            <a:xfrm flipV="1">
              <a:off x="5739292" y="1044156"/>
              <a:ext cx="645107" cy="138186"/>
            </a:xfrm>
            <a:prstGeom prst="line">
              <a:avLst/>
            </a:prstGeom>
            <a:ln w="19050"/>
          </p:spPr>
          <p:style>
            <a:lnRef idx="1">
              <a:schemeClr val="dk1"/>
            </a:lnRef>
            <a:fillRef idx="0">
              <a:schemeClr val="dk1"/>
            </a:fillRef>
            <a:effectRef idx="0">
              <a:schemeClr val="dk1"/>
            </a:effectRef>
            <a:fontRef idx="minor">
              <a:schemeClr val="tx1"/>
            </a:fontRef>
          </p:style>
        </p:cxnSp>
        <p:sp>
          <p:nvSpPr>
            <p:cNvPr id="31" name="타원 30"/>
            <p:cNvSpPr/>
            <p:nvPr/>
          </p:nvSpPr>
          <p:spPr>
            <a:xfrm>
              <a:off x="4927720" y="186387"/>
              <a:ext cx="792088" cy="467182"/>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BS</a:t>
              </a:r>
              <a:endParaRPr lang="ko-KR" altLang="en-US" sz="1400" dirty="0">
                <a:latin typeface="Times New Roman" pitchFamily="18" charset="0"/>
                <a:cs typeface="Times New Roman" pitchFamily="18" charset="0"/>
              </a:endParaRPr>
            </a:p>
          </p:txBody>
        </p:sp>
        <p:sp>
          <p:nvSpPr>
            <p:cNvPr id="32" name="직사각형 31"/>
            <p:cNvSpPr/>
            <p:nvPr/>
          </p:nvSpPr>
          <p:spPr>
            <a:xfrm>
              <a:off x="4908235" y="966318"/>
              <a:ext cx="831057"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CGF</a:t>
              </a:r>
              <a:endParaRPr lang="ko-KR" altLang="en-US" sz="1400" dirty="0">
                <a:latin typeface="Times New Roman" pitchFamily="18" charset="0"/>
                <a:cs typeface="Times New Roman" pitchFamily="18" charset="0"/>
              </a:endParaRPr>
            </a:p>
          </p:txBody>
        </p:sp>
        <p:sp>
          <p:nvSpPr>
            <p:cNvPr id="33" name="직사각형 32"/>
            <p:cNvSpPr/>
            <p:nvPr/>
          </p:nvSpPr>
          <p:spPr>
            <a:xfrm>
              <a:off x="5916347" y="612108"/>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GGSN</a:t>
              </a:r>
              <a:endParaRPr lang="ko-KR" altLang="en-US" sz="1400" dirty="0">
                <a:latin typeface="Times New Roman" pitchFamily="18" charset="0"/>
                <a:cs typeface="Times New Roman" pitchFamily="18" charset="0"/>
              </a:endParaRPr>
            </a:p>
          </p:txBody>
        </p:sp>
        <p:sp>
          <p:nvSpPr>
            <p:cNvPr id="34" name="직사각형 33"/>
            <p:cNvSpPr/>
            <p:nvPr/>
          </p:nvSpPr>
          <p:spPr>
            <a:xfrm>
              <a:off x="3799368" y="612108"/>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SGSN</a:t>
              </a:r>
              <a:endParaRPr lang="ko-KR" altLang="en-US" sz="1400" dirty="0">
                <a:latin typeface="Times New Roman" pitchFamily="18" charset="0"/>
                <a:cs typeface="Times New Roman" pitchFamily="18" charset="0"/>
              </a:endParaRPr>
            </a:p>
          </p:txBody>
        </p:sp>
        <p:cxnSp>
          <p:nvCxnSpPr>
            <p:cNvPr id="35" name="직선 연결선 34"/>
            <p:cNvCxnSpPr>
              <a:endCxn id="33" idx="3"/>
            </p:cNvCxnSpPr>
            <p:nvPr/>
          </p:nvCxnSpPr>
          <p:spPr>
            <a:xfrm flipH="1" flipV="1">
              <a:off x="6852451" y="828132"/>
              <a:ext cx="458674" cy="414077"/>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직선 연결선 35"/>
            <p:cNvCxnSpPr>
              <a:stCxn id="39" idx="1"/>
              <a:endCxn id="41" idx="2"/>
            </p:cNvCxnSpPr>
            <p:nvPr/>
          </p:nvCxnSpPr>
          <p:spPr>
            <a:xfrm flipH="1" flipV="1">
              <a:off x="4292913" y="2142495"/>
              <a:ext cx="617467" cy="123728"/>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직선 연결선 36"/>
            <p:cNvCxnSpPr>
              <a:stCxn id="40" idx="1"/>
              <a:endCxn id="41" idx="3"/>
            </p:cNvCxnSpPr>
            <p:nvPr/>
          </p:nvCxnSpPr>
          <p:spPr>
            <a:xfrm flipH="1">
              <a:off x="4760965" y="1925192"/>
              <a:ext cx="1155382" cy="1279"/>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직선 연결선 37"/>
            <p:cNvCxnSpPr>
              <a:stCxn id="39" idx="3"/>
              <a:endCxn id="40" idx="2"/>
            </p:cNvCxnSpPr>
            <p:nvPr/>
          </p:nvCxnSpPr>
          <p:spPr>
            <a:xfrm flipV="1">
              <a:off x="5741437" y="2141216"/>
              <a:ext cx="642962" cy="125007"/>
            </a:xfrm>
            <a:prstGeom prst="line">
              <a:avLst/>
            </a:prstGeom>
            <a:ln w="19050"/>
          </p:spPr>
          <p:style>
            <a:lnRef idx="1">
              <a:schemeClr val="dk1"/>
            </a:lnRef>
            <a:fillRef idx="0">
              <a:schemeClr val="dk1"/>
            </a:fillRef>
            <a:effectRef idx="0">
              <a:schemeClr val="dk1"/>
            </a:effectRef>
            <a:fontRef idx="minor">
              <a:schemeClr val="tx1"/>
            </a:fontRef>
          </p:style>
        </p:cxnSp>
        <p:sp>
          <p:nvSpPr>
            <p:cNvPr id="39" name="직사각형 38"/>
            <p:cNvSpPr/>
            <p:nvPr/>
          </p:nvSpPr>
          <p:spPr>
            <a:xfrm>
              <a:off x="4910380" y="2050199"/>
              <a:ext cx="831057"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MME</a:t>
              </a:r>
              <a:endParaRPr lang="ko-KR" altLang="en-US" sz="1400" dirty="0">
                <a:latin typeface="Times New Roman" pitchFamily="18" charset="0"/>
                <a:cs typeface="Times New Roman" pitchFamily="18" charset="0"/>
              </a:endParaRPr>
            </a:p>
          </p:txBody>
        </p:sp>
        <p:sp>
          <p:nvSpPr>
            <p:cNvPr id="40" name="직사각형 39"/>
            <p:cNvSpPr/>
            <p:nvPr/>
          </p:nvSpPr>
          <p:spPr>
            <a:xfrm>
              <a:off x="5916347" y="1709168"/>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P-GW</a:t>
              </a:r>
              <a:endParaRPr lang="ko-KR" altLang="en-US" sz="1400" dirty="0">
                <a:latin typeface="Times New Roman" pitchFamily="18" charset="0"/>
                <a:cs typeface="Times New Roman" pitchFamily="18" charset="0"/>
              </a:endParaRPr>
            </a:p>
          </p:txBody>
        </p:sp>
        <p:sp>
          <p:nvSpPr>
            <p:cNvPr id="41" name="직사각형 40"/>
            <p:cNvSpPr/>
            <p:nvPr/>
          </p:nvSpPr>
          <p:spPr>
            <a:xfrm>
              <a:off x="3824861" y="1710447"/>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S-GW</a:t>
              </a:r>
              <a:endParaRPr lang="ko-KR" altLang="en-US" sz="1400" dirty="0">
                <a:latin typeface="Times New Roman" pitchFamily="18" charset="0"/>
                <a:cs typeface="Times New Roman" pitchFamily="18" charset="0"/>
              </a:endParaRPr>
            </a:p>
          </p:txBody>
        </p:sp>
        <p:cxnSp>
          <p:nvCxnSpPr>
            <p:cNvPr id="42" name="직선 연결선 41"/>
            <p:cNvCxnSpPr>
              <a:endCxn id="40" idx="3"/>
            </p:cNvCxnSpPr>
            <p:nvPr/>
          </p:nvCxnSpPr>
          <p:spPr>
            <a:xfrm flipH="1">
              <a:off x="6852451" y="1811441"/>
              <a:ext cx="458674" cy="113751"/>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직선 연결선 42"/>
            <p:cNvCxnSpPr>
              <a:stCxn id="19" idx="2"/>
              <a:endCxn id="11" idx="3"/>
            </p:cNvCxnSpPr>
            <p:nvPr/>
          </p:nvCxnSpPr>
          <p:spPr>
            <a:xfrm flipH="1">
              <a:off x="674278" y="1314217"/>
              <a:ext cx="714073" cy="212272"/>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직선 연결선 43"/>
            <p:cNvCxnSpPr>
              <a:stCxn id="34" idx="1"/>
              <a:endCxn id="21" idx="3"/>
            </p:cNvCxnSpPr>
            <p:nvPr/>
          </p:nvCxnSpPr>
          <p:spPr>
            <a:xfrm flipH="1">
              <a:off x="3455375" y="828132"/>
              <a:ext cx="34399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직선 연결선 44"/>
            <p:cNvCxnSpPr>
              <a:stCxn id="41" idx="1"/>
              <a:endCxn id="7" idx="3"/>
            </p:cNvCxnSpPr>
            <p:nvPr/>
          </p:nvCxnSpPr>
          <p:spPr>
            <a:xfrm flipH="1" flipV="1">
              <a:off x="2866611" y="1922657"/>
              <a:ext cx="958250" cy="3814"/>
            </a:xfrm>
            <a:prstGeom prst="line">
              <a:avLst/>
            </a:prstGeom>
            <a:ln w="19050"/>
          </p:spPr>
          <p:style>
            <a:lnRef idx="1">
              <a:schemeClr val="dk1"/>
            </a:lnRef>
            <a:fillRef idx="0">
              <a:schemeClr val="dk1"/>
            </a:fillRef>
            <a:effectRef idx="0">
              <a:schemeClr val="dk1"/>
            </a:effectRef>
            <a:fontRef idx="minor">
              <a:schemeClr val="tx1"/>
            </a:fontRef>
          </p:style>
        </p:cxnSp>
        <p:sp>
          <p:nvSpPr>
            <p:cNvPr id="46" name="직사각형 45"/>
            <p:cNvSpPr/>
            <p:nvPr/>
          </p:nvSpPr>
          <p:spPr>
            <a:xfrm>
              <a:off x="8660300" y="1229633"/>
              <a:ext cx="972203" cy="61911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Target Server</a:t>
              </a:r>
              <a:endParaRPr lang="ko-KR" altLang="en-US" sz="1400" dirty="0">
                <a:latin typeface="Times New Roman" pitchFamily="18" charset="0"/>
                <a:cs typeface="Times New Roman" pitchFamily="18" charset="0"/>
              </a:endParaRPr>
            </a:p>
          </p:txBody>
        </p:sp>
        <p:cxnSp>
          <p:nvCxnSpPr>
            <p:cNvPr id="47" name="직선 연결선 46"/>
            <p:cNvCxnSpPr>
              <a:endCxn id="46" idx="1"/>
            </p:cNvCxnSpPr>
            <p:nvPr/>
          </p:nvCxnSpPr>
          <p:spPr>
            <a:xfrm>
              <a:off x="8165717" y="1539189"/>
              <a:ext cx="494583" cy="0"/>
            </a:xfrm>
            <a:prstGeom prst="line">
              <a:avLst/>
            </a:prstGeom>
            <a:ln w="19050"/>
          </p:spPr>
          <p:style>
            <a:lnRef idx="1">
              <a:schemeClr val="dk1"/>
            </a:lnRef>
            <a:fillRef idx="0">
              <a:schemeClr val="dk1"/>
            </a:fillRef>
            <a:effectRef idx="0">
              <a:schemeClr val="dk1"/>
            </a:effectRef>
            <a:fontRef idx="minor">
              <a:schemeClr val="tx1"/>
            </a:fontRef>
          </p:style>
        </p:cxnSp>
        <p:sp>
          <p:nvSpPr>
            <p:cNvPr id="48" name="구름 47"/>
            <p:cNvSpPr/>
            <p:nvPr/>
          </p:nvSpPr>
          <p:spPr>
            <a:xfrm rot="733977">
              <a:off x="7147530" y="1013815"/>
              <a:ext cx="1244095" cy="105074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dirty="0">
                <a:latin typeface="Times New Roman" pitchFamily="18" charset="0"/>
                <a:cs typeface="Times New Roman" pitchFamily="18" charset="0"/>
              </a:endParaRPr>
            </a:p>
          </p:txBody>
        </p:sp>
        <p:sp>
          <p:nvSpPr>
            <p:cNvPr id="49" name="직사각형 48"/>
            <p:cNvSpPr/>
            <p:nvPr/>
          </p:nvSpPr>
          <p:spPr>
            <a:xfrm>
              <a:off x="7349541" y="1307026"/>
              <a:ext cx="825980" cy="356551"/>
            </a:xfrm>
            <a:prstGeom prst="rect">
              <a:avLst/>
            </a:prstGeom>
          </p:spPr>
          <p:txBody>
            <a:bodyPr wrap="none">
              <a:spAutoFit/>
            </a:bodyPr>
            <a:lstStyle/>
            <a:p>
              <a:pPr algn="ctr"/>
              <a:r>
                <a:rPr lang="en-US" altLang="ko-KR" sz="1400" dirty="0" smtClean="0">
                  <a:latin typeface="Times New Roman" pitchFamily="18" charset="0"/>
                  <a:cs typeface="Times New Roman" pitchFamily="18" charset="0"/>
                </a:rPr>
                <a:t>Internet</a:t>
              </a:r>
              <a:endParaRPr lang="ko-KR" altLang="en-US" sz="1400" dirty="0">
                <a:latin typeface="Times New Roman" pitchFamily="18" charset="0"/>
                <a:cs typeface="Times New Roman" pitchFamily="18" charset="0"/>
              </a:endParaRPr>
            </a:p>
          </p:txBody>
        </p:sp>
      </p:grpSp>
      <p:sp>
        <p:nvSpPr>
          <p:cNvPr id="52" name="직사각형 51"/>
          <p:cNvSpPr/>
          <p:nvPr/>
        </p:nvSpPr>
        <p:spPr>
          <a:xfrm>
            <a:off x="3678533" y="4088291"/>
            <a:ext cx="824325" cy="4136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400" dirty="0" smtClean="0">
                <a:latin typeface="Gill Sans MT" pitchFamily="34" charset="0"/>
              </a:rPr>
              <a:t>S-CDR</a:t>
            </a:r>
            <a:endParaRPr lang="ko-KR" altLang="en-US" sz="1400" dirty="0">
              <a:latin typeface="Gill Sans MT" pitchFamily="34" charset="0"/>
            </a:endParaRPr>
          </a:p>
        </p:txBody>
      </p:sp>
      <p:sp>
        <p:nvSpPr>
          <p:cNvPr id="54" name="직사각형 53"/>
          <p:cNvSpPr/>
          <p:nvPr/>
        </p:nvSpPr>
        <p:spPr>
          <a:xfrm>
            <a:off x="5485972" y="4079597"/>
            <a:ext cx="824325" cy="41360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400" dirty="0" smtClean="0">
                <a:latin typeface="Gill Sans MT" pitchFamily="34" charset="0"/>
              </a:rPr>
              <a:t>G-CDR</a:t>
            </a:r>
            <a:endParaRPr lang="ko-KR" altLang="en-US" sz="1400" dirty="0">
              <a:latin typeface="Gill Sans MT" pitchFamily="34" charset="0"/>
            </a:endParaRPr>
          </a:p>
        </p:txBody>
      </p:sp>
      <p:sp>
        <p:nvSpPr>
          <p:cNvPr id="53" name="직사각형 52"/>
          <p:cNvSpPr/>
          <p:nvPr/>
        </p:nvSpPr>
        <p:spPr>
          <a:xfrm>
            <a:off x="5386762" y="3443110"/>
            <a:ext cx="421910" cy="584775"/>
          </a:xfrm>
          <a:prstGeom prst="rect">
            <a:avLst/>
          </a:prstGeom>
        </p:spPr>
        <p:txBody>
          <a:bodyPr wrap="none">
            <a:spAutoFit/>
          </a:bodyPr>
          <a:lstStyle/>
          <a:p>
            <a:r>
              <a:rPr lang="en-US" altLang="ko-KR" sz="3200" b="1" dirty="0" smtClean="0"/>
              <a:t>$</a:t>
            </a:r>
            <a:endParaRPr lang="ko-KR" altLang="en-US" sz="3200" b="1" dirty="0"/>
          </a:p>
        </p:txBody>
      </p:sp>
      <p:sp>
        <p:nvSpPr>
          <p:cNvPr id="55" name="직사각형 54"/>
          <p:cNvSpPr/>
          <p:nvPr/>
        </p:nvSpPr>
        <p:spPr>
          <a:xfrm>
            <a:off x="863307" y="3284984"/>
            <a:ext cx="7333367" cy="127304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2000" b="1" u="sng" dirty="0" smtClean="0">
                <a:latin typeface="Gill Sans MT" pitchFamily="34" charset="0"/>
              </a:rPr>
              <a:t>Question:</a:t>
            </a:r>
          </a:p>
          <a:p>
            <a:pPr algn="ctr"/>
            <a:endParaRPr lang="en-US" altLang="ko-KR" sz="1200" b="1" u="sng" dirty="0" smtClean="0">
              <a:latin typeface="Gill Sans MT" pitchFamily="34" charset="0"/>
            </a:endParaRPr>
          </a:p>
          <a:p>
            <a:pPr algn="ctr"/>
            <a:r>
              <a:rPr lang="en-US" altLang="ko-KR" sz="2000" dirty="0" smtClean="0">
                <a:latin typeface="Gill Sans MT" pitchFamily="34" charset="0"/>
              </a:rPr>
              <a:t>Should we account for TCP retransmissions?</a:t>
            </a:r>
            <a:endParaRPr lang="ko-KR" altLang="en-US" sz="2000" dirty="0">
              <a:latin typeface="Gill Sans MT" pitchFamily="34" charset="0"/>
            </a:endParaRPr>
          </a:p>
        </p:txBody>
      </p:sp>
    </p:spTree>
    <p:extLst>
      <p:ext uri="{BB962C8B-B14F-4D97-AF65-F5344CB8AC3E}">
        <p14:creationId xmlns:p14="http://schemas.microsoft.com/office/powerpoint/2010/main" val="35277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par>
                          <p:cTn id="11" fill="hold">
                            <p:stCondLst>
                              <p:cond delay="500"/>
                            </p:stCondLst>
                            <p:childTnLst>
                              <p:par>
                                <p:cTn id="12" presetID="0" presetClass="path" presetSubtype="0" accel="50000" decel="50000" fill="hold" grpId="1" nodeType="afterEffect">
                                  <p:stCondLst>
                                    <p:cond delay="0"/>
                                  </p:stCondLst>
                                  <p:childTnLst>
                                    <p:animMotion origin="layout" path="M 0 0 L 0.10087 0.04746 L 0.1 -0.04976 " pathEditMode="relative" ptsTypes="AAA">
                                      <p:cBhvr>
                                        <p:cTn id="13" dur="2000" fill="hold"/>
                                        <p:tgtEl>
                                          <p:spTgt spid="52"/>
                                        </p:tgtEl>
                                        <p:attrNameLst>
                                          <p:attrName>ppt_x</p:attrName>
                                          <p:attrName>ppt_y</p:attrName>
                                        </p:attrNameLst>
                                      </p:cBhvr>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par>
                          <p:cTn id="18" fill="hold">
                            <p:stCondLst>
                              <p:cond delay="3000"/>
                            </p:stCondLst>
                            <p:childTnLst>
                              <p:par>
                                <p:cTn id="19" presetID="10" presetClass="exit" presetSubtype="0" fill="hold" grpId="2" nodeType="afterEffect">
                                  <p:stCondLst>
                                    <p:cond delay="0"/>
                                  </p:stCondLst>
                                  <p:childTnLst>
                                    <p:animEffect transition="out" filter="fad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3"/>
                                        </p:tgtEl>
                                      </p:cBhvr>
                                    </p:animEffect>
                                    <p:set>
                                      <p:cBhvr>
                                        <p:cTn id="24" dur="1" fill="hold">
                                          <p:stCondLst>
                                            <p:cond delay="499"/>
                                          </p:stCondLst>
                                        </p:cTn>
                                        <p:tgtEl>
                                          <p:spTgt spid="53"/>
                                        </p:tgtEl>
                                        <p:attrNameLst>
                                          <p:attrName>style.visibility</p:attrName>
                                        </p:attrNameLst>
                                      </p:cBhvr>
                                      <p:to>
                                        <p:strVal val="hidden"/>
                                      </p:to>
                                    </p:set>
                                  </p:childTnLst>
                                </p:cTn>
                              </p:par>
                              <p:par>
                                <p:cTn id="25" presetID="0" presetClass="path" presetSubtype="0" accel="50000" decel="50000" fill="hold" grpId="1" nodeType="withEffect">
                                  <p:stCondLst>
                                    <p:cond delay="0"/>
                                  </p:stCondLst>
                                  <p:childTnLst>
                                    <p:animMotion origin="layout" path="M 0 0 L -0.09931 0.04861 L -0.10157 -0.04768 " pathEditMode="relative" ptsTypes="AAA">
                                      <p:cBhvr>
                                        <p:cTn id="26" dur="2000" fill="hold"/>
                                        <p:tgtEl>
                                          <p:spTgt spid="54"/>
                                        </p:tgtEl>
                                        <p:attrNameLst>
                                          <p:attrName>ppt_x</p:attrName>
                                          <p:attrName>ppt_y</p:attrName>
                                        </p:attrNameLst>
                                      </p:cBhvr>
                                    </p:animMotion>
                                  </p:childTnLst>
                                </p:cTn>
                              </p:par>
                            </p:childTnLst>
                          </p:cTn>
                        </p:par>
                        <p:par>
                          <p:cTn id="27" fill="hold">
                            <p:stCondLst>
                              <p:cond delay="5000"/>
                            </p:stCondLst>
                            <p:childTnLst>
                              <p:par>
                                <p:cTn id="28" presetID="10" presetClass="entr" presetSubtype="0" fill="hold" grpId="2"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par>
                          <p:cTn id="31" fill="hold">
                            <p:stCondLst>
                              <p:cond delay="5500"/>
                            </p:stCondLst>
                            <p:childTnLst>
                              <p:par>
                                <p:cTn id="32" presetID="10" presetClass="exit" presetSubtype="0" fill="hold" grpId="2" nodeType="afterEffect">
                                  <p:stCondLst>
                                    <p:cond delay="0"/>
                                  </p:stCondLst>
                                  <p:childTnLst>
                                    <p:animEffect transition="out" filter="fade">
                                      <p:cBhvr>
                                        <p:cTn id="33" dur="500"/>
                                        <p:tgtEl>
                                          <p:spTgt spid="54"/>
                                        </p:tgtEl>
                                      </p:cBhvr>
                                    </p:animEffect>
                                    <p:set>
                                      <p:cBhvr>
                                        <p:cTn id="34" dur="1" fill="hold">
                                          <p:stCondLst>
                                            <p:cond delay="499"/>
                                          </p:stCondLst>
                                        </p:cTn>
                                        <p:tgtEl>
                                          <p:spTgt spid="54"/>
                                        </p:tgtEl>
                                        <p:attrNameLst>
                                          <p:attrName>style.visibility</p:attrName>
                                        </p:attrNameLst>
                                      </p:cBhvr>
                                      <p:to>
                                        <p:strVal val="hidden"/>
                                      </p:to>
                                    </p:set>
                                  </p:childTnLst>
                                </p:cTn>
                              </p:par>
                              <p:par>
                                <p:cTn id="35" presetID="10" presetClass="exit" presetSubtype="0" fill="hold" grpId="3" nodeType="with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2" grpId="2" animBg="1"/>
      <p:bldP spid="54" grpId="0" animBg="1"/>
      <p:bldP spid="54" grpId="1" animBg="1"/>
      <p:bldP spid="54" grpId="2" animBg="1"/>
      <p:bldP spid="53" grpId="0"/>
      <p:bldP spid="53" grpId="1"/>
      <p:bldP spid="53" grpId="2"/>
      <p:bldP spid="53" grpId="3"/>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file23.uf.tistory.com/image/175A463F4E6765722E8C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517243"/>
            <a:ext cx="5040560" cy="4936093"/>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a:t>Cellular Provider’s Dilemma:</a:t>
            </a:r>
            <a:br>
              <a:rPr lang="en-US" altLang="ko-KR" dirty="0"/>
            </a:br>
            <a:r>
              <a:rPr lang="en-US" altLang="ko-KR" dirty="0"/>
              <a:t>Charging TCP Retransmissions</a:t>
            </a:r>
            <a:endParaRPr lang="ko-KR" altLang="en-US" dirty="0"/>
          </a:p>
        </p:txBody>
      </p:sp>
      <p:sp>
        <p:nvSpPr>
          <p:cNvPr id="3" name="내용 개체 틀 2"/>
          <p:cNvSpPr>
            <a:spLocks noGrp="1"/>
          </p:cNvSpPr>
          <p:nvPr>
            <p:ph idx="1"/>
          </p:nvPr>
        </p:nvSpPr>
        <p:spPr/>
        <p:txBody>
          <a:bodyPr/>
          <a:lstStyle/>
          <a:p>
            <a:r>
              <a:rPr lang="en-US" altLang="ko-KR" dirty="0" smtClean="0"/>
              <a:t>Subscriber’s point of view</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6</a:t>
            </a:fld>
            <a:endParaRPr lang="ko-KR" altLang="en-US"/>
          </a:p>
        </p:txBody>
      </p:sp>
      <p:pic>
        <p:nvPicPr>
          <p:cNvPr id="3080" name="Picture 8" descr="http://photos.tradeholding.com/attach/hash55/163127/s_mid_tablet_pc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912" y="4803774"/>
            <a:ext cx="2048076" cy="13346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technobuffalo.com/wp-content/uploads/2012/12/ipad-mini-scale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0386" y="2080980"/>
            <a:ext cx="1749722" cy="1749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cdn-static.cnet.co.uk/i/product_media/40002360/image2/440x330-samsung-galaxy-s3-fro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911" r="30406"/>
          <a:stretch/>
        </p:blipFill>
        <p:spPr bwMode="auto">
          <a:xfrm>
            <a:off x="1127820" y="2204864"/>
            <a:ext cx="581026" cy="10981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tt.com/wireless/iphone/assets/iphone-b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8333" y="3712286"/>
            <a:ext cx="1005631" cy="112504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sinetpub.vo.llnwd.net/d1/keithcombs/blog/images/Windows-8-Phone-now-available-for-pre-or_B242/HTC_8X_thum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1996" y="4293096"/>
            <a:ext cx="683395" cy="133475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encrypted-tbn0.gstatic.com/images?q=tbn:ANd9GcQRME-vE69Fn3K_HoXN4JtXM2032Nt7bbab-BAwObsGxi7zCwStd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44" y="3424981"/>
            <a:ext cx="876300" cy="1300163"/>
          </a:xfrm>
          <a:prstGeom prst="rect">
            <a:avLst/>
          </a:prstGeom>
          <a:noFill/>
          <a:extLst>
            <a:ext uri="{909E8E84-426E-40DD-AFC4-6F175D3DCCD1}">
              <a14:hiddenFill xmlns:a14="http://schemas.microsoft.com/office/drawing/2010/main">
                <a:solidFill>
                  <a:srgbClr val="FFFFFF"/>
                </a:solidFill>
              </a14:hiddenFill>
            </a:ext>
          </a:extLst>
        </p:spPr>
      </p:pic>
      <p:sp>
        <p:nvSpPr>
          <p:cNvPr id="12" name="직사각형 11"/>
          <p:cNvSpPr/>
          <p:nvPr/>
        </p:nvSpPr>
        <p:spPr>
          <a:xfrm>
            <a:off x="5459338" y="2824361"/>
            <a:ext cx="2040768" cy="93646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b="1" dirty="0" smtClean="0">
                <a:latin typeface="Gill Sans MT" pitchFamily="34" charset="0"/>
              </a:rPr>
              <a:t>Pay for </a:t>
            </a:r>
          </a:p>
          <a:p>
            <a:pPr algn="ctr"/>
            <a:r>
              <a:rPr lang="en-US" altLang="ko-KR" sz="1600" b="1" dirty="0" smtClean="0">
                <a:latin typeface="Gill Sans MT" pitchFamily="34" charset="0"/>
              </a:rPr>
              <a:t>application layer </a:t>
            </a:r>
          </a:p>
          <a:p>
            <a:pPr algn="ctr"/>
            <a:r>
              <a:rPr lang="en-US" altLang="ko-KR" sz="1600" b="1" dirty="0" smtClean="0">
                <a:latin typeface="Gill Sans MT" pitchFamily="34" charset="0"/>
              </a:rPr>
              <a:t>data only!</a:t>
            </a:r>
            <a:endParaRPr lang="ko-KR" altLang="en-US" sz="1600" b="1" dirty="0">
              <a:latin typeface="Gill Sans MT" pitchFamily="34" charset="0"/>
            </a:endParaRPr>
          </a:p>
        </p:txBody>
      </p:sp>
      <p:sp>
        <p:nvSpPr>
          <p:cNvPr id="13" name="직사각형 12"/>
          <p:cNvSpPr/>
          <p:nvPr/>
        </p:nvSpPr>
        <p:spPr>
          <a:xfrm rot="1073909">
            <a:off x="5754552" y="2014143"/>
            <a:ext cx="2040768" cy="62480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Network condition</a:t>
            </a:r>
          </a:p>
          <a:p>
            <a:pPr algn="ctr"/>
            <a:r>
              <a:rPr lang="en-US" altLang="ko-KR" sz="1600" dirty="0" smtClean="0">
                <a:latin typeface="Gill Sans MT" pitchFamily="34" charset="0"/>
              </a:rPr>
              <a:t>is not my concern</a:t>
            </a:r>
            <a:endParaRPr lang="ko-KR" altLang="en-US" sz="1600" dirty="0">
              <a:latin typeface="Gill Sans MT" pitchFamily="34" charset="0"/>
            </a:endParaRPr>
          </a:p>
        </p:txBody>
      </p:sp>
      <p:sp>
        <p:nvSpPr>
          <p:cNvPr id="14" name="직사각형 13"/>
          <p:cNvSpPr/>
          <p:nvPr/>
        </p:nvSpPr>
        <p:spPr>
          <a:xfrm>
            <a:off x="7079765" y="2894240"/>
            <a:ext cx="1471374" cy="130779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What’s</a:t>
            </a:r>
          </a:p>
          <a:p>
            <a:pPr algn="ctr"/>
            <a:r>
              <a:rPr lang="en-US" altLang="ko-KR" sz="1600" dirty="0" smtClean="0">
                <a:latin typeface="Gill Sans MT" pitchFamily="34" charset="0"/>
              </a:rPr>
              <a:t>TCP</a:t>
            </a:r>
          </a:p>
          <a:p>
            <a:pPr algn="ctr"/>
            <a:r>
              <a:rPr lang="en-US" altLang="ko-KR" sz="1600" dirty="0" err="1" smtClean="0">
                <a:latin typeface="Gill Sans MT" pitchFamily="34" charset="0"/>
              </a:rPr>
              <a:t>Retrans</a:t>
            </a:r>
            <a:r>
              <a:rPr lang="en-US" altLang="ko-KR" sz="1600" dirty="0" smtClean="0">
                <a:latin typeface="Gill Sans MT" pitchFamily="34" charset="0"/>
              </a:rPr>
              <a:t>-mission?</a:t>
            </a:r>
            <a:endParaRPr lang="ko-KR" altLang="en-US" sz="1600" dirty="0">
              <a:latin typeface="Gill Sans MT" pitchFamily="34" charset="0"/>
            </a:endParaRPr>
          </a:p>
        </p:txBody>
      </p:sp>
      <p:sp>
        <p:nvSpPr>
          <p:cNvPr id="15" name="직사각형 14"/>
          <p:cNvSpPr/>
          <p:nvPr/>
        </p:nvSpPr>
        <p:spPr>
          <a:xfrm rot="19187685">
            <a:off x="4708084" y="2297746"/>
            <a:ext cx="1101381"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Volume = File size</a:t>
            </a:r>
            <a:endParaRPr lang="ko-KR" altLang="en-US" sz="1600" dirty="0">
              <a:latin typeface="Gill Sans MT" pitchFamily="34" charset="0"/>
            </a:endParaRPr>
          </a:p>
        </p:txBody>
      </p:sp>
      <p:sp>
        <p:nvSpPr>
          <p:cNvPr id="18" name="직사각형 17"/>
          <p:cNvSpPr/>
          <p:nvPr/>
        </p:nvSpPr>
        <p:spPr>
          <a:xfrm rot="19432463">
            <a:off x="6965565" y="4328434"/>
            <a:ext cx="1152128" cy="48720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I don’t</a:t>
            </a:r>
          </a:p>
          <a:p>
            <a:pPr algn="ctr"/>
            <a:r>
              <a:rPr lang="en-US" altLang="ko-KR" sz="1600" dirty="0" smtClean="0">
                <a:latin typeface="Gill Sans MT" pitchFamily="34" charset="0"/>
              </a:rPr>
              <a:t>care</a:t>
            </a:r>
            <a:endParaRPr lang="ko-KR" altLang="en-US" sz="1600" dirty="0">
              <a:latin typeface="Gill Sans MT" pitchFamily="34" charset="0"/>
            </a:endParaRPr>
          </a:p>
        </p:txBody>
      </p:sp>
      <p:sp>
        <p:nvSpPr>
          <p:cNvPr id="19" name="직사각형 18"/>
          <p:cNvSpPr/>
          <p:nvPr/>
        </p:nvSpPr>
        <p:spPr>
          <a:xfrm>
            <a:off x="5688090" y="3910351"/>
            <a:ext cx="1629739"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Equal pricing</a:t>
            </a:r>
            <a:endParaRPr lang="ko-KR" altLang="en-US" sz="1600" dirty="0">
              <a:latin typeface="Gill Sans MT" pitchFamily="34" charset="0"/>
            </a:endParaRPr>
          </a:p>
        </p:txBody>
      </p:sp>
      <p:sp>
        <p:nvSpPr>
          <p:cNvPr id="20" name="직사각형 19"/>
          <p:cNvSpPr/>
          <p:nvPr/>
        </p:nvSpPr>
        <p:spPr>
          <a:xfrm>
            <a:off x="6156177" y="4396463"/>
            <a:ext cx="971684"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Not fair</a:t>
            </a:r>
            <a:endParaRPr lang="ko-KR" altLang="en-US" sz="1600" dirty="0">
              <a:latin typeface="Gill Sans MT" pitchFamily="34" charset="0"/>
            </a:endParaRPr>
          </a:p>
        </p:txBody>
      </p:sp>
      <p:sp>
        <p:nvSpPr>
          <p:cNvPr id="21" name="직사각형 20"/>
          <p:cNvSpPr/>
          <p:nvPr/>
        </p:nvSpPr>
        <p:spPr>
          <a:xfrm>
            <a:off x="4703846" y="3160454"/>
            <a:ext cx="850451"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ISP is evil</a:t>
            </a:r>
            <a:endParaRPr lang="ko-KR" altLang="en-US" sz="1600" dirty="0">
              <a:latin typeface="Gill Sans MT" pitchFamily="34" charset="0"/>
            </a:endParaRPr>
          </a:p>
        </p:txBody>
      </p:sp>
    </p:spTree>
    <p:extLst>
      <p:ext uri="{BB962C8B-B14F-4D97-AF65-F5344CB8AC3E}">
        <p14:creationId xmlns:p14="http://schemas.microsoft.com/office/powerpoint/2010/main" val="24211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grpId="0" nodeType="afterEffect">
                                  <p:stCondLst>
                                    <p:cond delay="15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grpId="0" nodeType="afterEffect">
                                  <p:stCondLst>
                                    <p:cond delay="1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450"/>
                            </p:stCondLst>
                            <p:childTnLst>
                              <p:par>
                                <p:cTn id="17" presetID="1" presetClass="entr" presetSubtype="0" fill="hold" grpId="0" nodeType="afterEffect">
                                  <p:stCondLst>
                                    <p:cond delay="15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grpId="0" nodeType="afterEffect">
                                  <p:stCondLst>
                                    <p:cond delay="15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grpId="0" nodeType="afterEffect">
                                  <p:stCondLst>
                                    <p:cond delay="15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grpId="0" nodeType="afterEffect">
                                  <p:stCondLst>
                                    <p:cond delay="15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ttp://cfile23.uf.tistory.com/image/175A463F4E6765722E8C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517243"/>
            <a:ext cx="5040560" cy="49360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483849" flipV="1">
            <a:off x="7442964" y="2979177"/>
            <a:ext cx="660875" cy="28406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a:t>Cellular Provider’s Dilemma:</a:t>
            </a:r>
            <a:br>
              <a:rPr lang="en-US" altLang="ko-KR" dirty="0"/>
            </a:br>
            <a:r>
              <a:rPr lang="en-US" altLang="ko-KR" dirty="0"/>
              <a:t>Charging TCP Retransmissions</a:t>
            </a:r>
            <a:endParaRPr lang="ko-KR" altLang="en-US" dirty="0"/>
          </a:p>
        </p:txBody>
      </p:sp>
      <p:sp>
        <p:nvSpPr>
          <p:cNvPr id="3" name="내용 개체 틀 2"/>
          <p:cNvSpPr>
            <a:spLocks noGrp="1"/>
          </p:cNvSpPr>
          <p:nvPr>
            <p:ph idx="1"/>
          </p:nvPr>
        </p:nvSpPr>
        <p:spPr/>
        <p:txBody>
          <a:bodyPr/>
          <a:lstStyle/>
          <a:p>
            <a:r>
              <a:rPr lang="en-US" altLang="ko-KR" dirty="0" smtClean="0"/>
              <a:t>Cellular ISP’s point of view</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7</a:t>
            </a:fld>
            <a:endParaRPr lang="ko-KR" altLang="en-US"/>
          </a:p>
        </p:txBody>
      </p:sp>
      <p:pic>
        <p:nvPicPr>
          <p:cNvPr id="3080" name="Picture 8" descr="http://photos.tradeholding.com/attach/hash55/163127/s_mid_tablet_pc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12" y="4803774"/>
            <a:ext cx="2048076" cy="13346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technobuffalo.com/wp-content/uploads/2012/12/ipad-mini-scaled-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0386" y="2080980"/>
            <a:ext cx="1749722" cy="1749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cdn-static.cnet.co.uk/i/product_media/40002360/image2/440x330-samsung-galaxy-s3-fron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911" r="30406"/>
          <a:stretch/>
        </p:blipFill>
        <p:spPr bwMode="auto">
          <a:xfrm>
            <a:off x="1127820" y="2204864"/>
            <a:ext cx="581026" cy="10981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tt.com/wireless/iphone/assets/iphone-b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8333" y="3712286"/>
            <a:ext cx="1005631" cy="112504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sinetpub.vo.llnwd.net/d1/keithcombs/blog/images/Windows-8-Phone-now-available-for-pre-or_B242/HTC_8X_thum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1996" y="4293096"/>
            <a:ext cx="683395" cy="133475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encrypted-tbn0.gstatic.com/images?q=tbn:ANd9GcQRME-vE69Fn3K_HoXN4JtXM2032Nt7bbab-BAwObsGxi7zCwStd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44" y="3424981"/>
            <a:ext cx="876300" cy="1300163"/>
          </a:xfrm>
          <a:prstGeom prst="rect">
            <a:avLst/>
          </a:prstGeom>
          <a:noFill/>
          <a:extLst>
            <a:ext uri="{909E8E84-426E-40DD-AFC4-6F175D3DCCD1}">
              <a14:hiddenFill xmlns:a14="http://schemas.microsoft.com/office/drawing/2010/main">
                <a:solidFill>
                  <a:srgbClr val="FFFFFF"/>
                </a:solidFill>
              </a14:hiddenFill>
            </a:ext>
          </a:extLst>
        </p:spPr>
      </p:pic>
      <p:sp>
        <p:nvSpPr>
          <p:cNvPr id="30" name="직사각형 29"/>
          <p:cNvSpPr/>
          <p:nvPr/>
        </p:nvSpPr>
        <p:spPr>
          <a:xfrm>
            <a:off x="5459338" y="2753924"/>
            <a:ext cx="2040768" cy="10767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b="1" dirty="0" smtClean="0">
                <a:latin typeface="Gill Sans MT" pitchFamily="34" charset="0"/>
              </a:rPr>
              <a:t>TCP retransmissions</a:t>
            </a:r>
          </a:p>
          <a:p>
            <a:pPr algn="ctr"/>
            <a:r>
              <a:rPr lang="en-US" altLang="ko-KR" sz="1600" b="1" dirty="0" smtClean="0">
                <a:latin typeface="Gill Sans MT" pitchFamily="34" charset="0"/>
              </a:rPr>
              <a:t>still consume</a:t>
            </a:r>
          </a:p>
          <a:p>
            <a:pPr algn="ctr"/>
            <a:r>
              <a:rPr lang="en-US" altLang="ko-KR" sz="1600" b="1" dirty="0" smtClean="0">
                <a:latin typeface="Gill Sans MT" pitchFamily="34" charset="0"/>
              </a:rPr>
              <a:t>resources</a:t>
            </a:r>
            <a:endParaRPr lang="ko-KR" altLang="en-US" sz="1600" b="1" dirty="0">
              <a:latin typeface="Gill Sans MT" pitchFamily="34" charset="0"/>
            </a:endParaRPr>
          </a:p>
        </p:txBody>
      </p:sp>
      <p:sp>
        <p:nvSpPr>
          <p:cNvPr id="31" name="직사각형 30"/>
          <p:cNvSpPr/>
          <p:nvPr/>
        </p:nvSpPr>
        <p:spPr>
          <a:xfrm rot="1073909">
            <a:off x="5754552" y="2004618"/>
            <a:ext cx="2040768" cy="62480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Retransmission = </a:t>
            </a:r>
          </a:p>
          <a:p>
            <a:pPr algn="ctr"/>
            <a:r>
              <a:rPr lang="en-US" altLang="ko-KR" sz="1600" dirty="0" smtClean="0">
                <a:latin typeface="Gill Sans MT" pitchFamily="34" charset="0"/>
              </a:rPr>
              <a:t>another IP packet</a:t>
            </a:r>
            <a:endParaRPr lang="ko-KR" altLang="en-US" sz="1600" dirty="0">
              <a:latin typeface="Gill Sans MT" pitchFamily="34" charset="0"/>
            </a:endParaRPr>
          </a:p>
        </p:txBody>
      </p:sp>
      <p:sp>
        <p:nvSpPr>
          <p:cNvPr id="33" name="직사각형 32"/>
          <p:cNvSpPr/>
          <p:nvPr/>
        </p:nvSpPr>
        <p:spPr>
          <a:xfrm rot="18930991">
            <a:off x="4478176" y="2208843"/>
            <a:ext cx="1536352" cy="74855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Require system update</a:t>
            </a:r>
            <a:endParaRPr lang="ko-KR" altLang="en-US" sz="1600" dirty="0">
              <a:latin typeface="Gill Sans MT" pitchFamily="34" charset="0"/>
            </a:endParaRPr>
          </a:p>
        </p:txBody>
      </p:sp>
      <p:pic>
        <p:nvPicPr>
          <p:cNvPr id="3092"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646826" flipV="1">
            <a:off x="7228252" y="4459831"/>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286554" flipV="1">
            <a:off x="6345009" y="4512623"/>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515779" flipV="1">
            <a:off x="4751880" y="3260799"/>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6156176" y="4051993"/>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495467" flipV="1">
            <a:off x="7451803" y="3150281"/>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038537" flipV="1">
            <a:off x="7394449" y="3734854"/>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036049" flipV="1">
            <a:off x="7394449" y="3349764"/>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862158" flipV="1">
            <a:off x="7541512" y="3602673"/>
            <a:ext cx="660875" cy="28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0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grpId="0" nodeType="after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50"/>
                                  </p:stCondLst>
                                  <p:childTnLst>
                                    <p:set>
                                      <p:cBhvr>
                                        <p:cTn id="19" dur="1" fill="hold">
                                          <p:stCondLst>
                                            <p:cond delay="0"/>
                                          </p:stCondLst>
                                        </p:cTn>
                                        <p:tgtEl>
                                          <p:spTgt spid="41"/>
                                        </p:tgtEl>
                                        <p:attrNameLst>
                                          <p:attrName>style.visibility</p:attrName>
                                        </p:attrNameLst>
                                      </p:cBhvr>
                                      <p:to>
                                        <p:strVal val="visible"/>
                                      </p:to>
                                    </p:set>
                                  </p:childTnLst>
                                </p:cTn>
                              </p:par>
                            </p:childTnLst>
                          </p:cTn>
                        </p:par>
                        <p:par>
                          <p:cTn id="20" fill="hold">
                            <p:stCondLst>
                              <p:cond delay="150"/>
                            </p:stCondLst>
                            <p:childTnLst>
                              <p:par>
                                <p:cTn id="21" presetID="1" presetClass="entr" presetSubtype="0" fill="hold" nodeType="afterEffect">
                                  <p:stCondLst>
                                    <p:cond delay="150"/>
                                  </p:stCondLst>
                                  <p:childTnLst>
                                    <p:set>
                                      <p:cBhvr>
                                        <p:cTn id="22" dur="1" fill="hold">
                                          <p:stCondLst>
                                            <p:cond delay="0"/>
                                          </p:stCondLst>
                                        </p:cTn>
                                        <p:tgtEl>
                                          <p:spTgt spid="39"/>
                                        </p:tgtEl>
                                        <p:attrNameLst>
                                          <p:attrName>style.visibility</p:attrName>
                                        </p:attrNameLst>
                                      </p:cBhvr>
                                      <p:to>
                                        <p:strVal val="visible"/>
                                      </p:to>
                                    </p:set>
                                  </p:childTnLst>
                                </p:cTn>
                              </p:par>
                            </p:childTnLst>
                          </p:cTn>
                        </p:par>
                        <p:par>
                          <p:cTn id="23" fill="hold">
                            <p:stCondLst>
                              <p:cond delay="300"/>
                            </p:stCondLst>
                            <p:childTnLst>
                              <p:par>
                                <p:cTn id="24" presetID="1" presetClass="entr" presetSubtype="0" fill="hold" nodeType="afterEffect">
                                  <p:stCondLst>
                                    <p:cond delay="150"/>
                                  </p:stCondLst>
                                  <p:childTnLst>
                                    <p:set>
                                      <p:cBhvr>
                                        <p:cTn id="25" dur="1" fill="hold">
                                          <p:stCondLst>
                                            <p:cond delay="0"/>
                                          </p:stCondLst>
                                        </p:cTn>
                                        <p:tgtEl>
                                          <p:spTgt spid="3092"/>
                                        </p:tgtEl>
                                        <p:attrNameLst>
                                          <p:attrName>style.visibility</p:attrName>
                                        </p:attrNameLst>
                                      </p:cBhvr>
                                      <p:to>
                                        <p:strVal val="visible"/>
                                      </p:to>
                                    </p:set>
                                  </p:childTnLst>
                                </p:cTn>
                              </p:par>
                            </p:childTnLst>
                          </p:cTn>
                        </p:par>
                        <p:par>
                          <p:cTn id="26" fill="hold">
                            <p:stCondLst>
                              <p:cond delay="450"/>
                            </p:stCondLst>
                            <p:childTnLst>
                              <p:par>
                                <p:cTn id="27" presetID="1" presetClass="entr" presetSubtype="0" fill="hold" nodeType="afterEffect">
                                  <p:stCondLst>
                                    <p:cond delay="15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600"/>
                            </p:stCondLst>
                            <p:childTnLst>
                              <p:par>
                                <p:cTn id="30" presetID="1" presetClass="entr" presetSubtype="0" fill="hold" nodeType="afterEffect">
                                  <p:stCondLst>
                                    <p:cond delay="15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nodeType="afterEffect">
                                  <p:stCondLst>
                                    <p:cond delay="150"/>
                                  </p:stCondLst>
                                  <p:childTnLst>
                                    <p:set>
                                      <p:cBhvr>
                                        <p:cTn id="34" dur="1" fill="hold">
                                          <p:stCondLst>
                                            <p:cond delay="0"/>
                                          </p:stCondLst>
                                        </p:cTn>
                                        <p:tgtEl>
                                          <p:spTgt spid="43"/>
                                        </p:tgtEl>
                                        <p:attrNameLst>
                                          <p:attrName>style.visibility</p:attrName>
                                        </p:attrNameLst>
                                      </p:cBhvr>
                                      <p:to>
                                        <p:strVal val="visible"/>
                                      </p:to>
                                    </p:set>
                                  </p:childTnLst>
                                </p:cTn>
                              </p:par>
                            </p:childTnLst>
                          </p:cTn>
                        </p:par>
                        <p:par>
                          <p:cTn id="35" fill="hold">
                            <p:stCondLst>
                              <p:cond delay="900"/>
                            </p:stCondLst>
                            <p:childTnLst>
                              <p:par>
                                <p:cTn id="36" presetID="1" presetClass="entr" presetSubtype="0" fill="hold" nodeType="afterEffect">
                                  <p:stCondLst>
                                    <p:cond delay="150"/>
                                  </p:stCondLst>
                                  <p:childTnLst>
                                    <p:set>
                                      <p:cBhvr>
                                        <p:cTn id="37" dur="1" fill="hold">
                                          <p:stCondLst>
                                            <p:cond delay="0"/>
                                          </p:stCondLst>
                                        </p:cTn>
                                        <p:tgtEl>
                                          <p:spTgt spid="44"/>
                                        </p:tgtEl>
                                        <p:attrNameLst>
                                          <p:attrName>style.visibility</p:attrName>
                                        </p:attrNameLst>
                                      </p:cBhvr>
                                      <p:to>
                                        <p:strVal val="visible"/>
                                      </p:to>
                                    </p:set>
                                  </p:childTnLst>
                                </p:cTn>
                              </p:par>
                            </p:childTnLst>
                          </p:cTn>
                        </p:par>
                        <p:par>
                          <p:cTn id="38" fill="hold">
                            <p:stCondLst>
                              <p:cond delay="1050"/>
                            </p:stCondLst>
                            <p:childTnLst>
                              <p:par>
                                <p:cTn id="39" presetID="1" presetClass="entr" presetSubtype="0" fill="hold" nodeType="afterEffect">
                                  <p:stCondLst>
                                    <p:cond delay="15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TCP Retransmission Accounting Policy</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8</a:t>
            </a:fld>
            <a:endParaRPr lang="ko-KR" altLang="en-US"/>
          </a:p>
        </p:txBody>
      </p:sp>
      <p:sp>
        <p:nvSpPr>
          <p:cNvPr id="7" name="내용 개체 틀 2"/>
          <p:cNvSpPr txBox="1">
            <a:spLocks/>
          </p:cNvSpPr>
          <p:nvPr/>
        </p:nvSpPr>
        <p:spPr>
          <a:xfrm>
            <a:off x="457200" y="1600200"/>
            <a:ext cx="8229600" cy="4709120"/>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2400" kern="1200">
                <a:solidFill>
                  <a:schemeClr val="tx1"/>
                </a:solidFill>
                <a:latin typeface="Gill Sans MT"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000" kern="1200">
                <a:solidFill>
                  <a:schemeClr val="tx1"/>
                </a:solidFill>
                <a:latin typeface="Gill Sans MT"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1800" kern="1200">
                <a:solidFill>
                  <a:schemeClr val="tx1"/>
                </a:solidFill>
                <a:latin typeface="Gill Sans MT"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1600" kern="1200">
                <a:solidFill>
                  <a:schemeClr val="tx1"/>
                </a:solidFill>
                <a:latin typeface="Gill Sans MT"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1600" kern="1200">
                <a:solidFill>
                  <a:schemeClr val="tx1"/>
                </a:solidFill>
                <a:latin typeface="Gill Sans MT"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smtClean="0"/>
              <a:t>Retransmission test setup</a:t>
            </a:r>
            <a:endParaRPr lang="en-US" altLang="ko-KR" dirty="0"/>
          </a:p>
          <a:p>
            <a:endParaRPr lang="en-US" altLang="ko-KR" dirty="0" smtClean="0"/>
          </a:p>
          <a:p>
            <a:endParaRPr lang="en-US" altLang="ko-KR" dirty="0"/>
          </a:p>
          <a:p>
            <a:endParaRPr lang="en-US" altLang="ko-KR" dirty="0" smtClean="0"/>
          </a:p>
          <a:p>
            <a:endParaRPr lang="en-US" altLang="ko-KR" dirty="0" smtClean="0"/>
          </a:p>
          <a:p>
            <a:r>
              <a:rPr lang="en-US" altLang="ko-KR" dirty="0" smtClean="0"/>
              <a:t>Test Process</a:t>
            </a:r>
          </a:p>
          <a:p>
            <a:pPr lvl="1"/>
            <a:r>
              <a:rPr lang="en-US" altLang="ko-KR" dirty="0" smtClean="0"/>
              <a:t>Client: download a file via wget</a:t>
            </a:r>
          </a:p>
          <a:p>
            <a:pPr lvl="1"/>
            <a:r>
              <a:rPr lang="en-US" altLang="ko-KR" dirty="0" smtClean="0"/>
              <a:t>Server: retransmit packets via raw socket</a:t>
            </a:r>
          </a:p>
          <a:p>
            <a:pPr lvl="1"/>
            <a:r>
              <a:rPr lang="en-US" altLang="ko-KR" dirty="0" smtClean="0"/>
              <a:t>Compare captured volume with charged </a:t>
            </a:r>
            <a:br>
              <a:rPr lang="en-US" altLang="ko-KR" dirty="0" smtClean="0"/>
            </a:br>
            <a:r>
              <a:rPr lang="en-US" altLang="ko-KR" dirty="0" smtClean="0"/>
              <a:t>volume provided by ISP</a:t>
            </a:r>
          </a:p>
        </p:txBody>
      </p:sp>
      <p:grpSp>
        <p:nvGrpSpPr>
          <p:cNvPr id="8" name="그룹 7"/>
          <p:cNvGrpSpPr/>
          <p:nvPr/>
        </p:nvGrpSpPr>
        <p:grpSpPr>
          <a:xfrm>
            <a:off x="1659022" y="2285464"/>
            <a:ext cx="6112088" cy="1215544"/>
            <a:chOff x="-765184" y="2119150"/>
            <a:chExt cx="6112088" cy="1215544"/>
          </a:xfrm>
        </p:grpSpPr>
        <p:sp>
          <p:nvSpPr>
            <p:cNvPr id="9" name="직사각형 8"/>
            <p:cNvSpPr/>
            <p:nvPr/>
          </p:nvSpPr>
          <p:spPr>
            <a:xfrm>
              <a:off x="98912" y="2711569"/>
              <a:ext cx="3825016" cy="470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0" name="직사각형 9"/>
            <p:cNvSpPr/>
            <p:nvPr/>
          </p:nvSpPr>
          <p:spPr>
            <a:xfrm>
              <a:off x="1313411" y="2319520"/>
              <a:ext cx="1484640" cy="8105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Gill Sans MT" pitchFamily="34" charset="0"/>
                </a:rPr>
                <a:t>Cellular ISP</a:t>
              </a:r>
              <a:endParaRPr lang="ko-KR" altLang="en-US" dirty="0">
                <a:latin typeface="Gill Sans MT" pitchFamily="34" charset="0"/>
              </a:endParaRPr>
            </a:p>
          </p:txBody>
        </p:sp>
        <p:pic>
          <p:nvPicPr>
            <p:cNvPr id="11" name="Picture 2" descr="C:\Users\yhwan\AppData\Local\Microsoft\Windows\Temporary Internet Files\Content.IE5\7D8X20Z8\MC90043484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360" y="2119150"/>
              <a:ext cx="1215544" cy="1215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dn-static.cnet.co.uk/i/product_media/40002360/image2/440x330-samsung-galaxy-s3-fron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184" y="2233892"/>
              <a:ext cx="1303705" cy="977779"/>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p:cNvSpPr/>
            <p:nvPr/>
          </p:nvSpPr>
          <p:spPr>
            <a:xfrm>
              <a:off x="3771320" y="2478693"/>
              <a:ext cx="720080" cy="4993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latin typeface="Gill Sans MT" pitchFamily="34" charset="0"/>
                </a:rPr>
                <a:t>raw</a:t>
              </a:r>
            </a:p>
            <a:p>
              <a:pPr algn="ctr"/>
              <a:r>
                <a:rPr lang="en-US" altLang="ko-KR" sz="1600" dirty="0" smtClean="0">
                  <a:latin typeface="Gill Sans MT" pitchFamily="34" charset="0"/>
                </a:rPr>
                <a:t>socket</a:t>
              </a:r>
              <a:endParaRPr lang="ko-KR" altLang="en-US" sz="1600" dirty="0">
                <a:latin typeface="Gill Sans MT" pitchFamily="34" charset="0"/>
              </a:endParaRPr>
            </a:p>
          </p:txBody>
        </p:sp>
        <p:sp>
          <p:nvSpPr>
            <p:cNvPr id="14" name="직사각형 13"/>
            <p:cNvSpPr/>
            <p:nvPr/>
          </p:nvSpPr>
          <p:spPr>
            <a:xfrm>
              <a:off x="-433176" y="2560934"/>
              <a:ext cx="639688" cy="3469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latin typeface="Gill Sans MT" pitchFamily="34" charset="0"/>
                </a:rPr>
                <a:t>wget</a:t>
              </a:r>
              <a:endParaRPr lang="ko-KR" altLang="en-US" sz="1600" dirty="0">
                <a:latin typeface="Gill Sans MT" pitchFamily="34" charset="0"/>
              </a:endParaRPr>
            </a:p>
          </p:txBody>
        </p:sp>
      </p:grpSp>
      <p:grpSp>
        <p:nvGrpSpPr>
          <p:cNvPr id="15" name="그룹 14"/>
          <p:cNvGrpSpPr/>
          <p:nvPr/>
        </p:nvGrpSpPr>
        <p:grpSpPr>
          <a:xfrm>
            <a:off x="5940152" y="4469674"/>
            <a:ext cx="2500695" cy="1047558"/>
            <a:chOff x="6104304" y="4610156"/>
            <a:chExt cx="2500695" cy="1047558"/>
          </a:xfrm>
        </p:grpSpPr>
        <p:grpSp>
          <p:nvGrpSpPr>
            <p:cNvPr id="16" name="그룹 15"/>
            <p:cNvGrpSpPr/>
            <p:nvPr/>
          </p:nvGrpSpPr>
          <p:grpSpPr>
            <a:xfrm>
              <a:off x="6104304" y="4649602"/>
              <a:ext cx="2500695" cy="1008112"/>
              <a:chOff x="5527689" y="4725144"/>
              <a:chExt cx="2500695" cy="1008112"/>
            </a:xfrm>
          </p:grpSpPr>
          <p:pic>
            <p:nvPicPr>
              <p:cNvPr id="18" name="Picture 7" descr="http://www.asfradio.com/images/att_data.jpg"/>
              <p:cNvPicPr>
                <a:picLocks noChangeAspect="1" noChangeArrowheads="1"/>
              </p:cNvPicPr>
              <p:nvPr/>
            </p:nvPicPr>
            <p:blipFill rotWithShape="1">
              <a:blip r:embed="rId5">
                <a:extLst>
                  <a:ext uri="{28A0092B-C50C-407E-A947-70E740481C1C}">
                    <a14:useLocalDpi xmlns:a14="http://schemas.microsoft.com/office/drawing/2010/main" val="0"/>
                  </a:ext>
                </a:extLst>
              </a:blip>
              <a:srcRect b="70112"/>
              <a:stretch/>
            </p:blipFill>
            <p:spPr bwMode="auto">
              <a:xfrm>
                <a:off x="5527689" y="4725144"/>
                <a:ext cx="2500695" cy="923587"/>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p:cNvSpPr/>
              <p:nvPr/>
            </p:nvSpPr>
            <p:spPr>
              <a:xfrm>
                <a:off x="7149774" y="4941168"/>
                <a:ext cx="792088" cy="7920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0" name="직사각형 19"/>
              <p:cNvSpPr/>
              <p:nvPr/>
            </p:nvSpPr>
            <p:spPr>
              <a:xfrm>
                <a:off x="6516216" y="5550980"/>
                <a:ext cx="792088" cy="1163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1" name="직사각형 20"/>
              <p:cNvSpPr/>
              <p:nvPr/>
            </p:nvSpPr>
            <p:spPr>
              <a:xfrm>
                <a:off x="6516216" y="5062690"/>
                <a:ext cx="792088" cy="5819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2" name="직사각형 21"/>
              <p:cNvSpPr/>
              <p:nvPr/>
            </p:nvSpPr>
            <p:spPr>
              <a:xfrm>
                <a:off x="6553990" y="5062690"/>
                <a:ext cx="142246" cy="5464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sp>
          <p:nvSpPr>
            <p:cNvPr id="17" name="직사각형 16"/>
            <p:cNvSpPr/>
            <p:nvPr/>
          </p:nvSpPr>
          <p:spPr>
            <a:xfrm>
              <a:off x="6184642" y="4610156"/>
              <a:ext cx="1768409" cy="946559"/>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088" y="5600191"/>
            <a:ext cx="3829712" cy="34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98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fade">
                                      <p:cBhvr>
                                        <p:cTn id="10" dur="500"/>
                                        <p:tgtEl>
                                          <p:spTgt spid="7">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Effect transition="in" filter="fade">
                                      <p:cBhvr>
                                        <p:cTn id="13" dur="500"/>
                                        <p:tgtEl>
                                          <p:spTgt spid="7">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animEffect transition="in" filter="fade">
                                      <p:cBhvr>
                                        <p:cTn id="16" dur="500"/>
                                        <p:tgtEl>
                                          <p:spTgt spid="7">
                                            <p:txEl>
                                              <p:pRg st="8" end="8"/>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Controlled Retransmission</a:t>
            </a:r>
            <a:endParaRPr lang="ko-KR" altLang="en-US" dirty="0"/>
          </a:p>
        </p:txBody>
      </p:sp>
      <p:sp>
        <p:nvSpPr>
          <p:cNvPr id="3" name="내용 개체 틀 2"/>
          <p:cNvSpPr>
            <a:spLocks noGrp="1"/>
          </p:cNvSpPr>
          <p:nvPr>
            <p:ph idx="1"/>
          </p:nvPr>
        </p:nvSpPr>
        <p:spPr/>
        <p:txBody>
          <a:bodyPr/>
          <a:lstStyle/>
          <a:p>
            <a:r>
              <a:rPr lang="en-US" altLang="ko-KR" dirty="0" smtClean="0"/>
              <a:t>Server intentionally sends the same packet for ‘n</a:t>
            </a:r>
            <a:r>
              <a:rPr lang="en-US" altLang="ko-KR" smtClean="0"/>
              <a:t>’ times</a:t>
            </a:r>
            <a:endParaRPr lang="en-US" altLang="ko-KR" dirty="0" smtClean="0"/>
          </a:p>
          <a:p>
            <a:pPr lvl="1"/>
            <a:r>
              <a:rPr lang="en-US" altLang="ko-KR" dirty="0" smtClean="0"/>
              <a:t>(n = 10)</a:t>
            </a:r>
          </a:p>
          <a:p>
            <a:pPr marL="0" indent="0">
              <a:buNone/>
            </a:pPr>
            <a:endParaRPr lang="en-US" altLang="ko-KR" dirty="0" smtClean="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9</a:t>
            </a:fld>
            <a:endParaRPr lang="ko-KR" altLang="en-US"/>
          </a:p>
        </p:txBody>
      </p:sp>
      <p:cxnSp>
        <p:nvCxnSpPr>
          <p:cNvPr id="86" name="직선 화살표 연결선 85"/>
          <p:cNvCxnSpPr>
            <a:stCxn id="109" idx="1"/>
          </p:cNvCxnSpPr>
          <p:nvPr/>
        </p:nvCxnSpPr>
        <p:spPr>
          <a:xfrm>
            <a:off x="2505983" y="2661733"/>
            <a:ext cx="3101" cy="3349667"/>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90" name="직선 화살표 연결선 89"/>
          <p:cNvCxnSpPr/>
          <p:nvPr/>
        </p:nvCxnSpPr>
        <p:spPr>
          <a:xfrm>
            <a:off x="6595341" y="2661733"/>
            <a:ext cx="16106" cy="3349667"/>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08" name="직선 화살표 연결선 107"/>
          <p:cNvCxnSpPr/>
          <p:nvPr/>
        </p:nvCxnSpPr>
        <p:spPr>
          <a:xfrm>
            <a:off x="2507553" y="2855994"/>
            <a:ext cx="4104456" cy="2888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09" name="TextBox 108"/>
          <p:cNvSpPr txBox="1"/>
          <p:nvPr/>
        </p:nvSpPr>
        <p:spPr>
          <a:xfrm rot="247957">
            <a:off x="2500628" y="2640882"/>
            <a:ext cx="4119198" cy="338554"/>
          </a:xfrm>
          <a:prstGeom prst="rect">
            <a:avLst/>
          </a:prstGeom>
          <a:noFill/>
        </p:spPr>
        <p:txBody>
          <a:bodyPr wrap="square" rtlCol="0">
            <a:spAutoFit/>
          </a:bodyPr>
          <a:lstStyle/>
          <a:p>
            <a:pPr algn="ctr"/>
            <a:r>
              <a:rPr lang="en-US" altLang="ko-KR" sz="1600" dirty="0" smtClean="0">
                <a:latin typeface="Times New Roman" pitchFamily="18" charset="0"/>
                <a:cs typeface="Times New Roman" pitchFamily="18" charset="0"/>
              </a:rPr>
              <a:t>Data (</a:t>
            </a:r>
            <a:r>
              <a:rPr lang="en-US" altLang="ko-KR" sz="1600" dirty="0" err="1" smtClean="0">
                <a:latin typeface="Times New Roman" pitchFamily="18" charset="0"/>
                <a:cs typeface="Times New Roman" pitchFamily="18" charset="0"/>
              </a:rPr>
              <a:t>Seq</a:t>
            </a:r>
            <a:r>
              <a:rPr lang="en-US" altLang="ko-KR" sz="1600" dirty="0" smtClean="0">
                <a:latin typeface="Times New Roman" pitchFamily="18" charset="0"/>
                <a:cs typeface="Times New Roman" pitchFamily="18" charset="0"/>
              </a:rPr>
              <a:t> #: 1-1400)</a:t>
            </a:r>
            <a:endParaRPr lang="ko-KR" altLang="en-US" sz="1600" dirty="0">
              <a:latin typeface="Times New Roman" pitchFamily="18" charset="0"/>
              <a:cs typeface="Times New Roman" pitchFamily="18" charset="0"/>
            </a:endParaRPr>
          </a:p>
        </p:txBody>
      </p:sp>
      <p:cxnSp>
        <p:nvCxnSpPr>
          <p:cNvPr id="110" name="직선 화살표 연결선 109"/>
          <p:cNvCxnSpPr/>
          <p:nvPr/>
        </p:nvCxnSpPr>
        <p:spPr>
          <a:xfrm flipH="1">
            <a:off x="2506991" y="3359192"/>
            <a:ext cx="4104456" cy="2888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11" name="TextBox 110"/>
          <p:cNvSpPr txBox="1"/>
          <p:nvPr/>
        </p:nvSpPr>
        <p:spPr>
          <a:xfrm rot="21352043" flipH="1">
            <a:off x="2499091" y="3142866"/>
            <a:ext cx="4123928" cy="338554"/>
          </a:xfrm>
          <a:prstGeom prst="rect">
            <a:avLst/>
          </a:prstGeom>
          <a:noFill/>
        </p:spPr>
        <p:txBody>
          <a:bodyPr wrap="square" rtlCol="0">
            <a:spAutoFit/>
          </a:bodyPr>
          <a:lstStyle/>
          <a:p>
            <a:pPr algn="ctr"/>
            <a:r>
              <a:rPr lang="en-US" altLang="ko-KR" sz="1600" dirty="0" smtClean="0">
                <a:latin typeface="Times New Roman" pitchFamily="18" charset="0"/>
                <a:cs typeface="Times New Roman" pitchFamily="18" charset="0"/>
              </a:rPr>
              <a:t>ACK (</a:t>
            </a:r>
            <a:r>
              <a:rPr lang="en-US" altLang="ko-KR" sz="1600" dirty="0" err="1" smtClean="0">
                <a:latin typeface="Times New Roman" pitchFamily="18" charset="0"/>
                <a:cs typeface="Times New Roman" pitchFamily="18" charset="0"/>
              </a:rPr>
              <a:t>Ack</a:t>
            </a:r>
            <a:r>
              <a:rPr lang="en-US" altLang="ko-KR" sz="1600" dirty="0" smtClean="0">
                <a:latin typeface="Times New Roman" pitchFamily="18" charset="0"/>
                <a:cs typeface="Times New Roman" pitchFamily="18" charset="0"/>
              </a:rPr>
              <a:t> #: 1401)</a:t>
            </a:r>
            <a:endParaRPr lang="ko-KR" altLang="en-US" sz="1600" dirty="0">
              <a:latin typeface="Times New Roman" pitchFamily="18" charset="0"/>
              <a:cs typeface="Times New Roman" pitchFamily="18" charset="0"/>
            </a:endParaRPr>
          </a:p>
        </p:txBody>
      </p:sp>
      <p:cxnSp>
        <p:nvCxnSpPr>
          <p:cNvPr id="112" name="직선 화살표 연결선 111"/>
          <p:cNvCxnSpPr/>
          <p:nvPr/>
        </p:nvCxnSpPr>
        <p:spPr>
          <a:xfrm>
            <a:off x="2523962" y="3882513"/>
            <a:ext cx="4104456" cy="2888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rot="247957">
            <a:off x="2517037" y="3667401"/>
            <a:ext cx="4119198" cy="338554"/>
          </a:xfrm>
          <a:prstGeom prst="rect">
            <a:avLst/>
          </a:prstGeom>
          <a:noFill/>
        </p:spPr>
        <p:txBody>
          <a:bodyPr wrap="square" rtlCol="0">
            <a:spAutoFit/>
          </a:bodyPr>
          <a:lstStyle/>
          <a:p>
            <a:pPr algn="ctr"/>
            <a:r>
              <a:rPr lang="en-US" altLang="ko-KR" sz="1600" dirty="0" smtClean="0">
                <a:latin typeface="Times New Roman" pitchFamily="18" charset="0"/>
                <a:cs typeface="Times New Roman" pitchFamily="18" charset="0"/>
              </a:rPr>
              <a:t>Data (</a:t>
            </a:r>
            <a:r>
              <a:rPr lang="en-US" altLang="ko-KR" sz="1600" dirty="0" err="1" smtClean="0">
                <a:latin typeface="Times New Roman" pitchFamily="18" charset="0"/>
                <a:cs typeface="Times New Roman" pitchFamily="18" charset="0"/>
              </a:rPr>
              <a:t>Seq</a:t>
            </a:r>
            <a:r>
              <a:rPr lang="en-US" altLang="ko-KR" sz="1600" dirty="0" smtClean="0">
                <a:latin typeface="Times New Roman" pitchFamily="18" charset="0"/>
                <a:cs typeface="Times New Roman" pitchFamily="18" charset="0"/>
              </a:rPr>
              <a:t> #: 1-1400)</a:t>
            </a:r>
            <a:endParaRPr lang="ko-KR" altLang="en-US" sz="1600" dirty="0">
              <a:latin typeface="Times New Roman" pitchFamily="18" charset="0"/>
              <a:cs typeface="Times New Roman" pitchFamily="18" charset="0"/>
            </a:endParaRPr>
          </a:p>
        </p:txBody>
      </p:sp>
      <p:cxnSp>
        <p:nvCxnSpPr>
          <p:cNvPr id="114" name="직선 화살표 연결선 113"/>
          <p:cNvCxnSpPr/>
          <p:nvPr/>
        </p:nvCxnSpPr>
        <p:spPr>
          <a:xfrm flipH="1">
            <a:off x="2523400" y="4385711"/>
            <a:ext cx="4104456" cy="2888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15" name="TextBox 114"/>
          <p:cNvSpPr txBox="1"/>
          <p:nvPr/>
        </p:nvSpPr>
        <p:spPr>
          <a:xfrm rot="21352043" flipH="1">
            <a:off x="2515500" y="4169385"/>
            <a:ext cx="4123928" cy="338554"/>
          </a:xfrm>
          <a:prstGeom prst="rect">
            <a:avLst/>
          </a:prstGeom>
          <a:noFill/>
        </p:spPr>
        <p:txBody>
          <a:bodyPr wrap="square" rtlCol="0">
            <a:spAutoFit/>
          </a:bodyPr>
          <a:lstStyle/>
          <a:p>
            <a:pPr algn="ctr"/>
            <a:r>
              <a:rPr lang="en-US" altLang="ko-KR" sz="1600" dirty="0" smtClean="0">
                <a:latin typeface="Times New Roman" pitchFamily="18" charset="0"/>
                <a:cs typeface="Times New Roman" pitchFamily="18" charset="0"/>
              </a:rPr>
              <a:t>Dup. ACK (</a:t>
            </a:r>
            <a:r>
              <a:rPr lang="en-US" altLang="ko-KR" sz="1600" dirty="0" err="1" smtClean="0">
                <a:latin typeface="Times New Roman" pitchFamily="18" charset="0"/>
                <a:cs typeface="Times New Roman" pitchFamily="18" charset="0"/>
              </a:rPr>
              <a:t>Ack</a:t>
            </a:r>
            <a:r>
              <a:rPr lang="en-US" altLang="ko-KR" sz="1600" dirty="0" smtClean="0">
                <a:latin typeface="Times New Roman" pitchFamily="18" charset="0"/>
                <a:cs typeface="Times New Roman" pitchFamily="18" charset="0"/>
              </a:rPr>
              <a:t> #: 1401)</a:t>
            </a:r>
            <a:endParaRPr lang="ko-KR" altLang="en-US" sz="1600" dirty="0">
              <a:latin typeface="Times New Roman" pitchFamily="18" charset="0"/>
              <a:cs typeface="Times New Roman" pitchFamily="18" charset="0"/>
            </a:endParaRPr>
          </a:p>
        </p:txBody>
      </p:sp>
      <p:sp>
        <p:nvSpPr>
          <p:cNvPr id="116" name="TextBox 115"/>
          <p:cNvSpPr txBox="1"/>
          <p:nvPr/>
        </p:nvSpPr>
        <p:spPr>
          <a:xfrm>
            <a:off x="7085317" y="3941786"/>
            <a:ext cx="799051" cy="584775"/>
          </a:xfrm>
          <a:prstGeom prst="rect">
            <a:avLst/>
          </a:prstGeom>
          <a:noFill/>
        </p:spPr>
        <p:txBody>
          <a:bodyPr wrap="square" rtlCol="0">
            <a:spAutoFit/>
          </a:bodyPr>
          <a:lstStyle/>
          <a:p>
            <a:pPr algn="ctr"/>
            <a:r>
              <a:rPr lang="en-US" altLang="ko-KR" sz="1600" dirty="0" smtClean="0">
                <a:latin typeface="Times New Roman" pitchFamily="18" charset="0"/>
                <a:cs typeface="Times New Roman" pitchFamily="18" charset="0"/>
              </a:rPr>
              <a:t>‘9’ Times</a:t>
            </a:r>
            <a:endParaRPr lang="ko-KR" altLang="en-US" sz="1600" dirty="0">
              <a:latin typeface="Times New Roman" pitchFamily="18" charset="0"/>
              <a:cs typeface="Times New Roman" pitchFamily="18" charset="0"/>
            </a:endParaRPr>
          </a:p>
        </p:txBody>
      </p:sp>
      <p:cxnSp>
        <p:nvCxnSpPr>
          <p:cNvPr id="117" name="직선 화살표 연결선 116"/>
          <p:cNvCxnSpPr/>
          <p:nvPr/>
        </p:nvCxnSpPr>
        <p:spPr>
          <a:xfrm>
            <a:off x="2523962" y="4944775"/>
            <a:ext cx="4104456" cy="2888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rot="247957">
            <a:off x="2517037" y="4729663"/>
            <a:ext cx="4119198" cy="338554"/>
          </a:xfrm>
          <a:prstGeom prst="rect">
            <a:avLst/>
          </a:prstGeom>
          <a:noFill/>
        </p:spPr>
        <p:txBody>
          <a:bodyPr wrap="square" rtlCol="0">
            <a:spAutoFit/>
          </a:bodyPr>
          <a:lstStyle/>
          <a:p>
            <a:pPr algn="ctr"/>
            <a:r>
              <a:rPr lang="en-US" altLang="ko-KR" sz="1600" dirty="0" smtClean="0">
                <a:latin typeface="Times New Roman" pitchFamily="18" charset="0"/>
                <a:cs typeface="Times New Roman" pitchFamily="18" charset="0"/>
              </a:rPr>
              <a:t>Data (</a:t>
            </a:r>
            <a:r>
              <a:rPr lang="en-US" altLang="ko-KR" sz="1600" dirty="0" err="1" smtClean="0">
                <a:latin typeface="Times New Roman" pitchFamily="18" charset="0"/>
                <a:cs typeface="Times New Roman" pitchFamily="18" charset="0"/>
              </a:rPr>
              <a:t>Seq</a:t>
            </a:r>
            <a:r>
              <a:rPr lang="en-US" altLang="ko-KR" sz="1600" dirty="0" smtClean="0">
                <a:latin typeface="Times New Roman" pitchFamily="18" charset="0"/>
                <a:cs typeface="Times New Roman" pitchFamily="18" charset="0"/>
              </a:rPr>
              <a:t> #: 1401-2801)</a:t>
            </a:r>
            <a:endParaRPr lang="ko-KR" altLang="en-US" sz="1600" dirty="0">
              <a:latin typeface="Times New Roman" pitchFamily="18" charset="0"/>
              <a:cs typeface="Times New Roman" pitchFamily="18" charset="0"/>
            </a:endParaRPr>
          </a:p>
        </p:txBody>
      </p:sp>
      <p:cxnSp>
        <p:nvCxnSpPr>
          <p:cNvPr id="119" name="직선 화살표 연결선 118"/>
          <p:cNvCxnSpPr/>
          <p:nvPr/>
        </p:nvCxnSpPr>
        <p:spPr>
          <a:xfrm flipH="1">
            <a:off x="2523400" y="5447973"/>
            <a:ext cx="4104456" cy="2888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20" name="TextBox 119"/>
          <p:cNvSpPr txBox="1"/>
          <p:nvPr/>
        </p:nvSpPr>
        <p:spPr>
          <a:xfrm rot="21352043" flipH="1">
            <a:off x="2515500" y="5231647"/>
            <a:ext cx="4123928" cy="338554"/>
          </a:xfrm>
          <a:prstGeom prst="rect">
            <a:avLst/>
          </a:prstGeom>
          <a:noFill/>
        </p:spPr>
        <p:txBody>
          <a:bodyPr wrap="square" rtlCol="0">
            <a:spAutoFit/>
          </a:bodyPr>
          <a:lstStyle/>
          <a:p>
            <a:pPr algn="ctr"/>
            <a:r>
              <a:rPr lang="en-US" altLang="ko-KR" sz="1600" dirty="0" smtClean="0">
                <a:latin typeface="Times New Roman" pitchFamily="18" charset="0"/>
                <a:cs typeface="Times New Roman" pitchFamily="18" charset="0"/>
              </a:rPr>
              <a:t>ACK (</a:t>
            </a:r>
            <a:r>
              <a:rPr lang="en-US" altLang="ko-KR" sz="1600" dirty="0" err="1" smtClean="0">
                <a:latin typeface="Times New Roman" pitchFamily="18" charset="0"/>
                <a:cs typeface="Times New Roman" pitchFamily="18" charset="0"/>
              </a:rPr>
              <a:t>Ack</a:t>
            </a:r>
            <a:r>
              <a:rPr lang="en-US" altLang="ko-KR" sz="1600" dirty="0" smtClean="0">
                <a:latin typeface="Times New Roman" pitchFamily="18" charset="0"/>
                <a:cs typeface="Times New Roman" pitchFamily="18" charset="0"/>
              </a:rPr>
              <a:t> #: 2802)</a:t>
            </a:r>
            <a:endParaRPr lang="ko-KR" altLang="en-US" sz="1600" dirty="0">
              <a:latin typeface="Times New Roman" pitchFamily="18" charset="0"/>
              <a:cs typeface="Times New Roman" pitchFamily="18" charset="0"/>
            </a:endParaRPr>
          </a:p>
        </p:txBody>
      </p:sp>
      <p:grpSp>
        <p:nvGrpSpPr>
          <p:cNvPr id="59" name="그룹 58"/>
          <p:cNvGrpSpPr/>
          <p:nvPr/>
        </p:nvGrpSpPr>
        <p:grpSpPr>
          <a:xfrm>
            <a:off x="6595341" y="3917064"/>
            <a:ext cx="476550" cy="659724"/>
            <a:chOff x="6811365" y="4055101"/>
            <a:chExt cx="476550" cy="720270"/>
          </a:xfrm>
        </p:grpSpPr>
        <p:sp>
          <p:nvSpPr>
            <p:cNvPr id="121" name="자유형 120"/>
            <p:cNvSpPr/>
            <p:nvPr/>
          </p:nvSpPr>
          <p:spPr>
            <a:xfrm flipV="1">
              <a:off x="6844443" y="4055101"/>
              <a:ext cx="443472" cy="720270"/>
            </a:xfrm>
            <a:custGeom>
              <a:avLst/>
              <a:gdLst>
                <a:gd name="connsiteX0" fmla="*/ 0 w 551071"/>
                <a:gd name="connsiteY0" fmla="*/ 46308 h 720270"/>
                <a:gd name="connsiteX1" fmla="*/ 457200 w 551071"/>
                <a:gd name="connsiteY1" fmla="*/ 60822 h 720270"/>
                <a:gd name="connsiteX2" fmla="*/ 515257 w 551071"/>
                <a:gd name="connsiteY2" fmla="*/ 641394 h 720270"/>
                <a:gd name="connsiteX3" fmla="*/ 29028 w 551071"/>
                <a:gd name="connsiteY3" fmla="*/ 699451 h 720270"/>
              </a:gdLst>
              <a:ahLst/>
              <a:cxnLst>
                <a:cxn ang="0">
                  <a:pos x="connsiteX0" y="connsiteY0"/>
                </a:cxn>
                <a:cxn ang="0">
                  <a:pos x="connsiteX1" y="connsiteY1"/>
                </a:cxn>
                <a:cxn ang="0">
                  <a:pos x="connsiteX2" y="connsiteY2"/>
                </a:cxn>
                <a:cxn ang="0">
                  <a:pos x="connsiteX3" y="connsiteY3"/>
                </a:cxn>
              </a:cxnLst>
              <a:rect l="l" t="t" r="r" b="b"/>
              <a:pathLst>
                <a:path w="551071" h="720270">
                  <a:moveTo>
                    <a:pt x="0" y="46308"/>
                  </a:moveTo>
                  <a:cubicBezTo>
                    <a:pt x="185662" y="3974"/>
                    <a:pt x="371324" y="-38359"/>
                    <a:pt x="457200" y="60822"/>
                  </a:cubicBezTo>
                  <a:cubicBezTo>
                    <a:pt x="543076" y="160003"/>
                    <a:pt x="586619" y="534956"/>
                    <a:pt x="515257" y="641394"/>
                  </a:cubicBezTo>
                  <a:cubicBezTo>
                    <a:pt x="443895" y="747832"/>
                    <a:pt x="236461" y="723641"/>
                    <a:pt x="29028" y="699451"/>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cxnSp>
          <p:nvCxnSpPr>
            <p:cNvPr id="122" name="직선 화살표 연결선 121"/>
            <p:cNvCxnSpPr/>
            <p:nvPr/>
          </p:nvCxnSpPr>
          <p:spPr>
            <a:xfrm flipH="1">
              <a:off x="6811365" y="4055101"/>
              <a:ext cx="240254" cy="2599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cxnSp>
        <p:nvCxnSpPr>
          <p:cNvPr id="123" name="직선 연결선 122"/>
          <p:cNvCxnSpPr/>
          <p:nvPr/>
        </p:nvCxnSpPr>
        <p:spPr>
          <a:xfrm>
            <a:off x="4577465" y="5736863"/>
            <a:ext cx="0" cy="301866"/>
          </a:xfrm>
          <a:prstGeom prst="line">
            <a:avLst/>
          </a:prstGeom>
          <a:ln w="28575">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7309503"/>
      </p:ext>
    </p:extLst>
  </p:cSld>
  <p:clrMapOvr>
    <a:masterClrMapping/>
  </p:clrMapOvr>
  <p:timing>
    <p:tnLst>
      <p:par>
        <p:cTn id="1" dur="indefinite" restart="never" nodeType="tmRoot"/>
      </p:par>
    </p:tnLst>
  </p:timing>
</p:sld>
</file>

<file path=ppt/theme/theme1.xml><?xml version="1.0" encoding="utf-8"?>
<a:theme xmlns:a="http://schemas.openxmlformats.org/drawingml/2006/main" name="nds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ndsl</Template>
  <TotalTime>5927</TotalTime>
  <Words>2510</Words>
  <Application>Microsoft Office PowerPoint</Application>
  <PresentationFormat>화면 슬라이드 쇼(4:3)</PresentationFormat>
  <Paragraphs>447</Paragraphs>
  <Slides>19</Slides>
  <Notes>18</Notes>
  <HiddenSlides>0</HiddenSlides>
  <MMClips>1</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19</vt:i4>
      </vt:variant>
    </vt:vector>
  </HeadingPairs>
  <TitlesOfParts>
    <vt:vector size="25" baseType="lpstr">
      <vt:lpstr>맑은 고딕</vt:lpstr>
      <vt:lpstr>Arial</vt:lpstr>
      <vt:lpstr>Gill Sans MT</vt:lpstr>
      <vt:lpstr>Tahoma</vt:lpstr>
      <vt:lpstr>Times New Roman</vt:lpstr>
      <vt:lpstr>ndsl</vt:lpstr>
      <vt:lpstr>Impact of Malicious TCP Retransmission  on Cellular Traffic Accounting</vt:lpstr>
      <vt:lpstr>Mobile Devices as Post-PCs</vt:lpstr>
      <vt:lpstr>Mobile Devices as Post-PCs</vt:lpstr>
      <vt:lpstr>Cellular Traffic Accounting</vt:lpstr>
      <vt:lpstr>3G/4G Accounting System Architecture</vt:lpstr>
      <vt:lpstr>Cellular Provider’s Dilemma: Charging TCP Retransmissions</vt:lpstr>
      <vt:lpstr>Cellular Provider’s Dilemma: Charging TCP Retransmissions</vt:lpstr>
      <vt:lpstr>TCP Retransmission Accounting Policy</vt:lpstr>
      <vt:lpstr>Controlled Retransmission</vt:lpstr>
      <vt:lpstr>Controlled Retransmission</vt:lpstr>
      <vt:lpstr>Usage-inflation Attack</vt:lpstr>
      <vt:lpstr>Retransmit after FIN</vt:lpstr>
      <vt:lpstr>Retransmit during Normal Transfer</vt:lpstr>
      <vt:lpstr>Tunneling through Retransmission</vt:lpstr>
      <vt:lpstr>Free-riding Attack</vt:lpstr>
      <vt:lpstr>Free-riding Attack Architecture</vt:lpstr>
      <vt:lpstr>Free-riding Attack Demo</vt:lpstr>
      <vt:lpstr>Conclusion</vt:lpstr>
      <vt:lpstr>Thank You! 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Weekly Report</dc:title>
  <dc:creator>yhwan</dc:creator>
  <cp:lastModifiedBy>yhwan</cp:lastModifiedBy>
  <cp:revision>1019</cp:revision>
  <cp:lastPrinted>2013-02-21T05:18:42Z</cp:lastPrinted>
  <dcterms:created xsi:type="dcterms:W3CDTF">2012-07-09T01:44:11Z</dcterms:created>
  <dcterms:modified xsi:type="dcterms:W3CDTF">2013-09-30T18:51:10Z</dcterms:modified>
</cp:coreProperties>
</file>